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5303520"/>
            <a:ext cx="12191695" cy="155448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1645920" y="1892300"/>
            <a:ext cx="1097280" cy="4572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645920" y="2103120"/>
            <a:ext cx="8686800" cy="109728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40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{菜肴名} SOP 的「道」与「术」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45920" y="3291840"/>
            <a:ext cx="8686800" cy="5486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8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从烹饪原理到操作技法的深度拆解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45920" y="5577840"/>
            <a:ext cx="45720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FFFFFF"/>
                </a:solidFill>
                <a:latin typeface="PingFang SC"/>
              </a:defRPr>
              <a:lnSpc>
                <a:spcPct val="120000"/>
              </a:lnSpc>
            </a:pPr>
            <a:r>
              <a:t>菜品研发部 · SOP技术文档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5920" y="5943600"/>
            <a:ext cx="2743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100" b="0">
                <a:solidFill>
                  <a:srgbClr val="FFFFFF"/>
                </a:solidFill>
                <a:latin typeface="PingFang SC"/>
              </a:defRPr>
              <a:lnSpc>
                <a:spcPct val="120000"/>
              </a:lnSpc>
            </a:pPr>
            <a:r>
              <a:t>{日期}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Rectangle 2"/>
          <p:cNvSpPr/>
          <p:nvPr/>
        </p:nvSpPr>
        <p:spPr>
          <a:xfrm>
            <a:off x="914400" y="721868"/>
            <a:ext cx="1371600" cy="2286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1097280"/>
            <a:ext cx="36576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32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目录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1800860"/>
            <a:ext cx="1828800" cy="36576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2103120"/>
            <a:ext cx="731520" cy="45720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01</a:t>
            </a:r>
          </a:p>
        </p:txBody>
      </p:sp>
      <p:sp>
        <p:nvSpPr>
          <p:cNvPr id="7" name="Rectangle 6"/>
          <p:cNvSpPr/>
          <p:nvPr/>
        </p:nvSpPr>
        <p:spPr>
          <a:xfrm>
            <a:off x="731520" y="2148839"/>
            <a:ext cx="27432" cy="54864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915160" y="2103120"/>
            <a:ext cx="45720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烹饪之「道」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15160" y="2468879"/>
            <a:ext cx="7315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四大核心理念 — 味、质、和、色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4400" y="3108960"/>
            <a:ext cx="731520" cy="45720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02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31520" y="3154679"/>
            <a:ext cx="27432" cy="54864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915160" y="3108960"/>
            <a:ext cx="45720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操作之「术」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15160" y="3474720"/>
            <a:ext cx="7315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关键技法 + 参数速查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4400" y="4114800"/>
            <a:ext cx="731520" cy="45720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03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31520" y="4160520"/>
            <a:ext cx="27432" cy="54864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915160" y="4114800"/>
            <a:ext cx="45720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通用流程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15160" y="4480560"/>
            <a:ext cx="7315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{工艺类型}类菜肴标准化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14400" y="5120640"/>
            <a:ext cx="731520" cy="45720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04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31520" y="5166359"/>
            <a:ext cx="27432" cy="54864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915160" y="5120640"/>
            <a:ext cx="45720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技术附录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15160" y="5486400"/>
            <a:ext cx="7315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调整建议 · 问题纠偏 · 扩展应用 · 速查卡 · 术语解释</a:t>
            </a:r>
          </a:p>
        </p:txBody>
      </p:sp>
      <p:sp>
        <p:nvSpPr>
          <p:cNvPr id="22" name="Rectangle 21"/>
          <p:cNvSpPr/>
          <p:nvPr/>
        </p:nvSpPr>
        <p:spPr>
          <a:xfrm>
            <a:off x="914400" y="6263640"/>
            <a:ext cx="10332720" cy="9144"/>
          </a:xfrm>
          <a:prstGeom prst="rect">
            <a:avLst/>
          </a:prstGeom>
          <a:solidFill>
            <a:srgbClr val="E8E5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14400" y="6355080"/>
            <a:ext cx="45720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800" b="0">
                <a:solidFill>
                  <a:srgbClr val="D4C8B8"/>
                </a:solidFill>
                <a:latin typeface="PingFang SC"/>
              </a:defRPr>
              <a:lnSpc>
                <a:spcPct val="120000"/>
              </a:lnSpc>
            </a:pPr>
            <a:r>
              <a:t>菜品研发部 · SOP技术文档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789920" y="6446520"/>
            <a:ext cx="1097280" cy="320040"/>
          </a:xfrm>
          <a:prstGeom prst="rect">
            <a:avLst/>
          </a:prstGeom>
          <a:noFill/>
        </p:spPr>
        <p:txBody>
          <a:bodyPr wrap="square"/>
          <a:lstStyle/>
          <a:p>
            <a:pPr algn="r">
              <a:spcAft>
                <a:spcPts val="200"/>
              </a:spcAft>
              <a:defRPr sz="9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320040"/>
            <a:ext cx="27432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第一章 · 烹饪之「道」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749300"/>
            <a:ext cx="1371600" cy="2286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914400"/>
            <a:ext cx="18288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第1页</a:t>
            </a:r>
          </a:p>
        </p:txBody>
      </p:sp>
      <p:sp>
        <p:nvSpPr>
          <p:cNvPr id="5" name="Rectangle 4"/>
          <p:cNvSpPr/>
          <p:nvPr/>
        </p:nvSpPr>
        <p:spPr>
          <a:xfrm>
            <a:off x="731520" y="1097280"/>
            <a:ext cx="54864" cy="64008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97280" y="1051560"/>
            <a:ext cx="914400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味之道 — 核心风味构建</a:t>
            </a:r>
          </a:p>
        </p:txBody>
      </p:sp>
      <p:sp>
        <p:nvSpPr>
          <p:cNvPr id="7" name="Rectangle 6"/>
          <p:cNvSpPr/>
          <p:nvPr/>
        </p:nvSpPr>
        <p:spPr>
          <a:xfrm>
            <a:off x="1097280" y="1617980"/>
            <a:ext cx="2743200" cy="2743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97280" y="1920240"/>
            <a:ext cx="22860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主味型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74720" y="1920240"/>
            <a:ext cx="2743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1A1A1A"/>
                </a:solidFill>
                <a:latin typeface="SF Mono"/>
              </a:defRPr>
              <a:lnSpc>
                <a:spcPct val="120000"/>
              </a:lnSpc>
            </a:pPr>
            <a:r>
              <a:t>{填入}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2880360"/>
            <a:ext cx="22860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基础调味比例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74720" y="2880360"/>
            <a:ext cx="2743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1A1A1A"/>
                </a:solidFill>
                <a:latin typeface="SF Mono"/>
              </a:defRPr>
              <a:lnSpc>
                <a:spcPct val="120000"/>
              </a:lnSpc>
            </a:pPr>
            <a:r>
              <a:t>{填入}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3840480"/>
            <a:ext cx="22860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复合味叠加方法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74720" y="3840480"/>
            <a:ext cx="2743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1A1A1A"/>
                </a:solidFill>
                <a:latin typeface="SF Mono"/>
              </a:defRPr>
              <a:lnSpc>
                <a:spcPct val="120000"/>
              </a:lnSpc>
            </a:pPr>
            <a:r>
              <a:t>{填入}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" y="4800600"/>
            <a:ext cx="22860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鲜味来源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74720" y="4800600"/>
            <a:ext cx="2743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0">
                <a:solidFill>
                  <a:srgbClr val="1A1A1A"/>
                </a:solidFill>
                <a:latin typeface="SF Mono"/>
              </a:defRPr>
              <a:lnSpc>
                <a:spcPct val="120000"/>
              </a:lnSpc>
            </a:pPr>
            <a:r>
              <a:t>{填入}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8000" y="1920240"/>
            <a:ext cx="13716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3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本菜应用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58000" y="2240280"/>
            <a:ext cx="4572000" cy="7315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200" b="0">
                <a:solidFill>
                  <a:srgbClr val="1A1A1A"/>
                </a:solidFill>
                <a:latin typeface="PingFang SC"/>
              </a:defRPr>
              <a:lnSpc>
                <a:spcPct val="140000"/>
              </a:lnSpc>
            </a:pPr>
            <a:r>
              <a:t>{填入具体应用}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097280" y="5212080"/>
            <a:ext cx="10058400" cy="914400"/>
          </a:xfrm>
          <a:prstGeom prst="roundRect">
            <a:avLst/>
          </a:prstGeom>
          <a:solidFill>
            <a:srgbClr val="FFF5F0"/>
          </a:solidFill>
          <a:ln w="12700">
            <a:solidFill>
              <a:srgbClr val="C75B3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371600" y="5257800"/>
            <a:ext cx="96012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200" b="1">
                <a:solidFill>
                  <a:srgbClr val="C75B39"/>
                </a:solidFill>
                <a:latin typeface="PingFang SC"/>
              </a:defRPr>
              <a:lnSpc>
                <a:spcPct val="120000"/>
              </a:lnSpc>
            </a:pPr>
            <a:r>
              <a:t>⚠ 反面后果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71600" y="5577840"/>
            <a:ext cx="9601200" cy="45720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1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1. {填入}  2. {填入}  3. {填入}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14400" y="6263640"/>
            <a:ext cx="10332720" cy="9144"/>
          </a:xfrm>
          <a:prstGeom prst="rect">
            <a:avLst/>
          </a:prstGeom>
          <a:solidFill>
            <a:srgbClr val="E8E5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14400" y="6355080"/>
            <a:ext cx="45720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800" b="0">
                <a:solidFill>
                  <a:srgbClr val="D4C8B8"/>
                </a:solidFill>
                <a:latin typeface="PingFang SC"/>
              </a:defRPr>
              <a:lnSpc>
                <a:spcPct val="120000"/>
              </a:lnSpc>
            </a:pPr>
            <a:r>
              <a:t>菜品研发部 · SOP技术文档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789920" y="6446520"/>
            <a:ext cx="1097280" cy="320040"/>
          </a:xfrm>
          <a:prstGeom prst="rect">
            <a:avLst/>
          </a:prstGeom>
          <a:noFill/>
        </p:spPr>
        <p:txBody>
          <a:bodyPr wrap="square"/>
          <a:lstStyle/>
          <a:p>
            <a:pPr algn="r">
              <a:spcAft>
                <a:spcPts val="200"/>
              </a:spcAft>
              <a:defRPr sz="9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320040"/>
            <a:ext cx="27432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第二章 · 操作之「术」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749300"/>
            <a:ext cx="1371600" cy="2286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914400"/>
            <a:ext cx="18288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第6页</a:t>
            </a:r>
          </a:p>
        </p:txBody>
      </p:sp>
      <p:sp>
        <p:nvSpPr>
          <p:cNvPr id="5" name="Rectangle 4"/>
          <p:cNvSpPr/>
          <p:nvPr/>
        </p:nvSpPr>
        <p:spPr>
          <a:xfrm>
            <a:off x="731520" y="1097280"/>
            <a:ext cx="54864" cy="64008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97280" y="1051560"/>
            <a:ext cx="914400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核心技法总览图</a:t>
            </a:r>
          </a:p>
        </p:txBody>
      </p:sp>
      <p:sp>
        <p:nvSpPr>
          <p:cNvPr id="7" name="Rectangle 6"/>
          <p:cNvSpPr/>
          <p:nvPr/>
        </p:nvSpPr>
        <p:spPr>
          <a:xfrm>
            <a:off x="1097280" y="1617980"/>
            <a:ext cx="2743200" cy="2743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914400" y="2194560"/>
            <a:ext cx="1554480" cy="91440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FFFFFF"/>
                </a:solidFill>
                <a:latin typeface="PingFang SC"/>
              </a:defRPr>
            </a:pPr>
            <a:r>
              <a:t>选料</a:t>
            </a:r>
            <a:br/>
            <a:r>
              <a:t>预处理</a:t>
            </a:r>
          </a:p>
        </p:txBody>
      </p:sp>
      <p:sp>
        <p:nvSpPr>
          <p:cNvPr id="9" name="Right Arrow 8"/>
          <p:cNvSpPr/>
          <p:nvPr/>
        </p:nvSpPr>
        <p:spPr>
          <a:xfrm>
            <a:off x="2514600" y="2514600"/>
            <a:ext cx="182880" cy="182880"/>
          </a:xfrm>
          <a:prstGeom prst="rightArrow">
            <a:avLst/>
          </a:prstGeom>
          <a:solidFill>
            <a:srgbClr val="D4C8B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05840" y="3291840"/>
            <a:ext cx="13716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900" b="0">
                <a:solidFill>
                  <a:srgbClr val="6B6B6B"/>
                </a:solidFill>
                <a:latin typeface="SF Mono"/>
              </a:defRPr>
              <a:lnSpc>
                <a:spcPct val="130000"/>
              </a:lnSpc>
            </a:pPr>
            <a:r>
              <a:t>时间: {xx}分</a:t>
            </a:r>
            <a:br/>
            <a:r>
              <a:t>温度: {xxx}°C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743200" y="2194560"/>
            <a:ext cx="1554480" cy="914400"/>
          </a:xfrm>
          <a:prstGeom prst="roundRect">
            <a:avLst/>
          </a:prstGeom>
          <a:solidFill>
            <a:srgbClr val="FBF5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8B1A1A"/>
                </a:solidFill>
                <a:latin typeface="PingFang SC"/>
              </a:defRPr>
            </a:pPr>
            <a:r>
              <a:t>煎制</a:t>
            </a:r>
            <a:br/>
            <a:r>
              <a:t>锁水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4343400" y="2514600"/>
            <a:ext cx="182880" cy="182880"/>
          </a:xfrm>
          <a:prstGeom prst="rightArrow">
            <a:avLst/>
          </a:prstGeom>
          <a:solidFill>
            <a:srgbClr val="D4C8B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834640" y="3291840"/>
            <a:ext cx="13716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900" b="0">
                <a:solidFill>
                  <a:srgbClr val="6B6B6B"/>
                </a:solidFill>
                <a:latin typeface="SF Mono"/>
              </a:defRPr>
              <a:lnSpc>
                <a:spcPct val="130000"/>
              </a:lnSpc>
            </a:pPr>
            <a:r>
              <a:t>时间: {xx}分</a:t>
            </a:r>
            <a:br/>
            <a:r>
              <a:t>温度: {xxx}°C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572000" y="2194560"/>
            <a:ext cx="1554480" cy="91440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FFFFFF"/>
                </a:solidFill>
                <a:latin typeface="PingFang SC"/>
              </a:defRPr>
            </a:pPr>
            <a:r>
              <a:t>头道</a:t>
            </a:r>
            <a:br/>
            <a:r>
              <a:t>烖煮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6172200" y="2514600"/>
            <a:ext cx="182880" cy="182880"/>
          </a:xfrm>
          <a:prstGeom prst="rightArrow">
            <a:avLst/>
          </a:prstGeom>
          <a:solidFill>
            <a:srgbClr val="D4C8B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663440" y="3291840"/>
            <a:ext cx="13716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900" b="0">
                <a:solidFill>
                  <a:srgbClr val="6B6B6B"/>
                </a:solidFill>
                <a:latin typeface="SF Mono"/>
              </a:defRPr>
              <a:lnSpc>
                <a:spcPct val="130000"/>
              </a:lnSpc>
            </a:pPr>
            <a:r>
              <a:t>时间: {xx}分</a:t>
            </a:r>
            <a:br/>
            <a:r>
              <a:t>温度: {xxx}°C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400800" y="2194560"/>
            <a:ext cx="1554480" cy="914400"/>
          </a:xfrm>
          <a:prstGeom prst="roundRect">
            <a:avLst/>
          </a:prstGeom>
          <a:solidFill>
            <a:srgbClr val="FBF5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8B1A1A"/>
                </a:solidFill>
                <a:latin typeface="PingFang SC"/>
              </a:defRPr>
            </a:pPr>
            <a:r>
              <a:t>过滤</a:t>
            </a:r>
            <a:br/>
            <a:r>
              <a:t>再利用</a:t>
            </a:r>
          </a:p>
        </p:txBody>
      </p:sp>
      <p:sp>
        <p:nvSpPr>
          <p:cNvPr id="18" name="Right Arrow 17"/>
          <p:cNvSpPr/>
          <p:nvPr/>
        </p:nvSpPr>
        <p:spPr>
          <a:xfrm>
            <a:off x="8001000" y="2514600"/>
            <a:ext cx="182880" cy="182880"/>
          </a:xfrm>
          <a:prstGeom prst="rightArrow">
            <a:avLst/>
          </a:prstGeom>
          <a:solidFill>
            <a:srgbClr val="D4C8B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92240" y="3291840"/>
            <a:ext cx="13716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900" b="0">
                <a:solidFill>
                  <a:srgbClr val="6B6B6B"/>
                </a:solidFill>
                <a:latin typeface="SF Mono"/>
              </a:defRPr>
              <a:lnSpc>
                <a:spcPct val="130000"/>
              </a:lnSpc>
            </a:pPr>
            <a:r>
              <a:t>时间: {xx}分</a:t>
            </a:r>
            <a:br/>
            <a:r>
              <a:t>温度: {xxx}°C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229600" y="2194560"/>
            <a:ext cx="1554480" cy="91440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FFFFFF"/>
                </a:solidFill>
                <a:latin typeface="PingFang SC"/>
              </a:defRPr>
            </a:pPr>
            <a:r>
              <a:t>二次</a:t>
            </a:r>
            <a:br/>
            <a:r>
              <a:t>收汁</a:t>
            </a:r>
          </a:p>
        </p:txBody>
      </p:sp>
      <p:sp>
        <p:nvSpPr>
          <p:cNvPr id="21" name="Right Arrow 20"/>
          <p:cNvSpPr/>
          <p:nvPr/>
        </p:nvSpPr>
        <p:spPr>
          <a:xfrm>
            <a:off x="9829800" y="2514600"/>
            <a:ext cx="182880" cy="182880"/>
          </a:xfrm>
          <a:prstGeom prst="rightArrow">
            <a:avLst/>
          </a:prstGeom>
          <a:solidFill>
            <a:srgbClr val="D4C8B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321040" y="3291840"/>
            <a:ext cx="13716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900" b="0">
                <a:solidFill>
                  <a:srgbClr val="6B6B6B"/>
                </a:solidFill>
                <a:latin typeface="SF Mono"/>
              </a:defRPr>
              <a:lnSpc>
                <a:spcPct val="130000"/>
              </a:lnSpc>
            </a:pPr>
            <a:r>
              <a:t>时间: {xx}分</a:t>
            </a:r>
            <a:br/>
            <a:r>
              <a:t>温度: {xxx}°C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10058400" y="2194560"/>
            <a:ext cx="1554480" cy="914400"/>
          </a:xfrm>
          <a:prstGeom prst="roundRect">
            <a:avLst/>
          </a:prstGeom>
          <a:solidFill>
            <a:srgbClr val="FBF5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8B1A1A"/>
                </a:solidFill>
                <a:latin typeface="PingFang SC"/>
              </a:defRPr>
            </a:pPr>
            <a:r>
              <a:t>勾芡</a:t>
            </a:r>
            <a:br/>
            <a:r>
              <a:t>装盘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149840" y="3291840"/>
            <a:ext cx="13716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900" b="0">
                <a:solidFill>
                  <a:srgbClr val="6B6B6B"/>
                </a:solidFill>
                <a:latin typeface="SF Mono"/>
              </a:defRPr>
              <a:lnSpc>
                <a:spcPct val="130000"/>
              </a:lnSpc>
            </a:pPr>
            <a:r>
              <a:t>时间: {xx}分</a:t>
            </a:r>
            <a:br/>
            <a:r>
              <a:t>温度: {xxx}°C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14400" y="4206240"/>
            <a:ext cx="100584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100" b="1">
                <a:solidFill>
                  <a:srgbClr val="C75B39"/>
                </a:solidFill>
                <a:latin typeface="PingFang SC"/>
              </a:defRPr>
              <a:lnSpc>
                <a:spcPct val="120000"/>
              </a:lnSpc>
            </a:pPr>
            <a:r>
              <a:t>⚠ 危险步骤标注: {具体步骤}</a:t>
            </a:r>
          </a:p>
        </p:txBody>
      </p:sp>
      <p:sp>
        <p:nvSpPr>
          <p:cNvPr id="26" name="Rectangle 25"/>
          <p:cNvSpPr/>
          <p:nvPr/>
        </p:nvSpPr>
        <p:spPr>
          <a:xfrm>
            <a:off x="914400" y="6263640"/>
            <a:ext cx="10332720" cy="9144"/>
          </a:xfrm>
          <a:prstGeom prst="rect">
            <a:avLst/>
          </a:prstGeom>
          <a:solidFill>
            <a:srgbClr val="E8E5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14400" y="6355080"/>
            <a:ext cx="45720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800" b="0">
                <a:solidFill>
                  <a:srgbClr val="D4C8B8"/>
                </a:solidFill>
                <a:latin typeface="PingFang SC"/>
              </a:defRPr>
              <a:lnSpc>
                <a:spcPct val="120000"/>
              </a:lnSpc>
            </a:pPr>
            <a:r>
              <a:t>菜品研发部 · SOP技术文档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789920" y="6446520"/>
            <a:ext cx="1097280" cy="320040"/>
          </a:xfrm>
          <a:prstGeom prst="rect">
            <a:avLst/>
          </a:prstGeom>
          <a:noFill/>
        </p:spPr>
        <p:txBody>
          <a:bodyPr wrap="square"/>
          <a:lstStyle/>
          <a:p>
            <a:pPr algn="r">
              <a:spcAft>
                <a:spcPts val="200"/>
              </a:spcAft>
              <a:defRPr sz="9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6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320040"/>
            <a:ext cx="27432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第二章 · 操作之「术」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749300"/>
            <a:ext cx="1371600" cy="2286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731520" y="1097280"/>
            <a:ext cx="54864" cy="64008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97280" y="1051560"/>
            <a:ext cx="914400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术之精粹 · 详细操作卡</a:t>
            </a:r>
          </a:p>
        </p:txBody>
      </p:sp>
      <p:sp>
        <p:nvSpPr>
          <p:cNvPr id="6" name="Rectangle 5"/>
          <p:cNvSpPr/>
          <p:nvPr/>
        </p:nvSpPr>
        <p:spPr>
          <a:xfrm>
            <a:off x="1097280" y="1617980"/>
            <a:ext cx="2743200" cy="2743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14400" y="1920240"/>
          <a:ext cx="10332720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1680"/>
                <a:gridCol w="4114800"/>
                <a:gridCol w="2286000"/>
                <a:gridCol w="1920240"/>
              </a:tblGrid>
              <a:tr h="658368"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FFFFFF"/>
                          </a:solidFill>
                          <a:latin typeface="PingFang SC"/>
                        </a:defRPr>
                      </a:pPr>
                      <a:r>
                        <a:t>操作步骤</a:t>
                      </a:r>
                    </a:p>
                  </a:txBody>
                  <a:tcPr>
                    <a:solidFill>
                      <a:srgbClr val="8B1A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FFFFFF"/>
                          </a:solidFill>
                          <a:latin typeface="PingFang SC"/>
                        </a:defRPr>
                      </a:pPr>
                      <a:r>
                        <a:t>术的关键（参数/手法/判断）</a:t>
                      </a:r>
                    </a:p>
                  </a:txBody>
                  <a:tcPr>
                    <a:solidFill>
                      <a:srgbClr val="8B1A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FFFFFF"/>
                          </a:solidFill>
                          <a:latin typeface="PingFang SC"/>
                        </a:defRPr>
                      </a:pPr>
                      <a:r>
                        <a:t>目的</a:t>
                      </a:r>
                    </a:p>
                  </a:txBody>
                  <a:tcPr>
                    <a:solidFill>
                      <a:srgbClr val="8B1A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FFFFFF"/>
                          </a:solidFill>
                          <a:latin typeface="PingFang SC"/>
                        </a:defRPr>
                      </a:pPr>
                      <a:r>
                        <a:t>⚠安全提示</a:t>
                      </a:r>
                    </a:p>
                  </a:txBody>
                  <a:tcPr>
                    <a:solidFill>
                      <a:srgbClr val="8B1A1A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{步骤1}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{步骤2}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/>
                </a:tc>
              </a:tr>
              <a:tr h="658368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{步骤3}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>
                    <a:solidFill>
                      <a:srgbClr val="FBF5F3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{步骤4}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1A1A1A"/>
                          </a:solidFill>
                          <a:latin typeface="PingFang SC"/>
                        </a:defRPr>
                      </a:pPr>
                      <a:r>
                        <a:t>{填入}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914400" y="6263640"/>
            <a:ext cx="10332720" cy="9144"/>
          </a:xfrm>
          <a:prstGeom prst="rect">
            <a:avLst/>
          </a:prstGeom>
          <a:solidFill>
            <a:srgbClr val="E8E5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14400" y="6355080"/>
            <a:ext cx="45720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800" b="0">
                <a:solidFill>
                  <a:srgbClr val="D4C8B8"/>
                </a:solidFill>
                <a:latin typeface="PingFang SC"/>
              </a:defRPr>
              <a:lnSpc>
                <a:spcPct val="120000"/>
              </a:lnSpc>
            </a:pPr>
            <a:r>
              <a:t>菜品研发部 · SOP技术文档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789920" y="6446520"/>
            <a:ext cx="1097280" cy="320040"/>
          </a:xfrm>
          <a:prstGeom prst="rect">
            <a:avLst/>
          </a:prstGeom>
          <a:noFill/>
        </p:spPr>
        <p:txBody>
          <a:bodyPr wrap="square"/>
          <a:lstStyle/>
          <a:p>
            <a:pPr algn="r">
              <a:spcAft>
                <a:spcPts val="200"/>
              </a:spcAft>
              <a:defRPr sz="9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7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320040"/>
            <a:ext cx="27432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第三章 · 通用流程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749300"/>
            <a:ext cx="1371600" cy="2286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731520" y="1097280"/>
            <a:ext cx="54864" cy="64008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97280" y="1051560"/>
            <a:ext cx="914400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分步骤通用操作卡</a:t>
            </a:r>
          </a:p>
        </p:txBody>
      </p:sp>
      <p:sp>
        <p:nvSpPr>
          <p:cNvPr id="6" name="Rectangle 5"/>
          <p:cNvSpPr/>
          <p:nvPr/>
        </p:nvSpPr>
        <p:spPr>
          <a:xfrm>
            <a:off x="1097280" y="1617980"/>
            <a:ext cx="2743200" cy="2743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1097280" y="1920240"/>
            <a:ext cx="4754880" cy="114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1234439" y="2029968"/>
            <a:ext cx="640080" cy="27432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000" b="1">
                <a:solidFill>
                  <a:srgbClr val="FFFFFF"/>
                </a:solidFill>
                <a:latin typeface="PingFang SC"/>
              </a:defRPr>
            </a:pPr>
            <a:r>
              <a:t>步骤1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11680" y="2011680"/>
            <a:ext cx="36576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4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选料与预处理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80160" y="2423160"/>
            <a:ext cx="438912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0">
                <a:solidFill>
                  <a:srgbClr val="6B6B6B"/>
                </a:solidFill>
                <a:latin typeface="PingFang SC"/>
              </a:defRPr>
              <a:lnSpc>
                <a:spcPct val="140000"/>
              </a:lnSpc>
            </a:pPr>
            <a:r>
              <a:t>标准: {填入}</a:t>
            </a:r>
            <a:br/>
            <a:r>
              <a:t>关键参数: {填入}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309360" y="1920240"/>
            <a:ext cx="4754880" cy="114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6446520" y="2029968"/>
            <a:ext cx="640080" cy="27432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000" b="1">
                <a:solidFill>
                  <a:srgbClr val="FFFFFF"/>
                </a:solidFill>
                <a:latin typeface="PingFang SC"/>
              </a:defRPr>
            </a:pPr>
            <a:r>
              <a:t>步骤2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223760" y="2011680"/>
            <a:ext cx="36576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4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煎制锁水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92240" y="2423160"/>
            <a:ext cx="438912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0">
                <a:solidFill>
                  <a:srgbClr val="6B6B6B"/>
                </a:solidFill>
                <a:latin typeface="PingFang SC"/>
              </a:defRPr>
              <a:lnSpc>
                <a:spcPct val="140000"/>
              </a:lnSpc>
            </a:pPr>
            <a:r>
              <a:t>油温: {填入}</a:t>
            </a:r>
            <a:br/>
            <a:r>
              <a:t>时间: {填入}  ⚠注意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1097280" y="3291840"/>
            <a:ext cx="4754880" cy="114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1234439" y="3401568"/>
            <a:ext cx="640080" cy="27432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000" b="1">
                <a:solidFill>
                  <a:srgbClr val="FFFFFF"/>
                </a:solidFill>
                <a:latin typeface="PingFang SC"/>
              </a:defRPr>
            </a:pPr>
            <a:r>
              <a:t>步骤3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011680" y="3383280"/>
            <a:ext cx="36576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4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头道烖煮（软烂阶段）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80160" y="3794760"/>
            <a:ext cx="438912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0">
                <a:solidFill>
                  <a:srgbClr val="6B6B6B"/>
                </a:solidFill>
                <a:latin typeface="PingFang SC"/>
              </a:defRPr>
              <a:lnSpc>
                <a:spcPct val="140000"/>
              </a:lnSpc>
            </a:pPr>
            <a:r>
              <a:t>火候: {填入}</a:t>
            </a:r>
            <a:br/>
            <a:r>
              <a:t>时间: {填入}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309360" y="3291840"/>
            <a:ext cx="4754880" cy="114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6446520" y="3401568"/>
            <a:ext cx="640080" cy="27432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000" b="1">
                <a:solidFill>
                  <a:srgbClr val="FFFFFF"/>
                </a:solidFill>
                <a:latin typeface="PingFang SC"/>
              </a:defRPr>
            </a:pPr>
            <a:r>
              <a:t>步骤4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223760" y="3383280"/>
            <a:ext cx="36576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4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过滤与蔬菜再利用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92240" y="3794760"/>
            <a:ext cx="438912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0">
                <a:solidFill>
                  <a:srgbClr val="6B6B6B"/>
                </a:solidFill>
                <a:latin typeface="PingFang SC"/>
              </a:defRPr>
              <a:lnSpc>
                <a:spcPct val="140000"/>
              </a:lnSpc>
            </a:pPr>
            <a:r>
              <a:t>方法: {填入}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1097280" y="4663440"/>
            <a:ext cx="4754880" cy="114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1234439" y="4773168"/>
            <a:ext cx="640080" cy="27432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000" b="1">
                <a:solidFill>
                  <a:srgbClr val="FFFFFF"/>
                </a:solidFill>
                <a:latin typeface="PingFang SC"/>
              </a:defRPr>
            </a:pPr>
            <a:r>
              <a:t>步骤5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011680" y="4754879"/>
            <a:ext cx="36576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4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二次收汁（浓香阶段）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280160" y="5166359"/>
            <a:ext cx="438912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0">
                <a:solidFill>
                  <a:srgbClr val="6B6B6B"/>
                </a:solidFill>
                <a:latin typeface="PingFang SC"/>
              </a:defRPr>
              <a:lnSpc>
                <a:spcPct val="140000"/>
              </a:lnSpc>
            </a:pPr>
            <a:r>
              <a:t>火候: {填入}</a:t>
            </a:r>
            <a:br/>
            <a:r>
              <a:t>终点判断: {填入}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309360" y="4663440"/>
            <a:ext cx="4754880" cy="11430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6446520" y="4773168"/>
            <a:ext cx="640080" cy="27432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000" b="1">
                <a:solidFill>
                  <a:srgbClr val="FFFFFF"/>
                </a:solidFill>
                <a:latin typeface="PingFang SC"/>
              </a:defRPr>
            </a:pPr>
            <a:r>
              <a:t>步骤6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223760" y="4754879"/>
            <a:ext cx="3657600" cy="320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4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勾芡与装盘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92240" y="5166359"/>
            <a:ext cx="438912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0">
                <a:solidFill>
                  <a:srgbClr val="6B6B6B"/>
                </a:solidFill>
                <a:latin typeface="PingFang SC"/>
              </a:defRPr>
              <a:lnSpc>
                <a:spcPct val="140000"/>
              </a:lnSpc>
            </a:pPr>
            <a:r>
              <a:t>芡汁比例: {填入}</a:t>
            </a:r>
            <a:br/>
            <a:r>
              <a:t>手法: {填入}</a:t>
            </a:r>
          </a:p>
        </p:txBody>
      </p:sp>
      <p:sp>
        <p:nvSpPr>
          <p:cNvPr id="31" name="Rectangle 30"/>
          <p:cNvSpPr/>
          <p:nvPr/>
        </p:nvSpPr>
        <p:spPr>
          <a:xfrm>
            <a:off x="914400" y="6263640"/>
            <a:ext cx="10332720" cy="9144"/>
          </a:xfrm>
          <a:prstGeom prst="rect">
            <a:avLst/>
          </a:prstGeom>
          <a:solidFill>
            <a:srgbClr val="E8E5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914400" y="6355080"/>
            <a:ext cx="45720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800" b="0">
                <a:solidFill>
                  <a:srgbClr val="D4C8B8"/>
                </a:solidFill>
                <a:latin typeface="PingFang SC"/>
              </a:defRPr>
              <a:lnSpc>
                <a:spcPct val="120000"/>
              </a:lnSpc>
            </a:pPr>
            <a:r>
              <a:t>菜品研发部 · SOP技术文档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789920" y="6446520"/>
            <a:ext cx="1097280" cy="320040"/>
          </a:xfrm>
          <a:prstGeom prst="rect">
            <a:avLst/>
          </a:prstGeom>
          <a:noFill/>
        </p:spPr>
        <p:txBody>
          <a:bodyPr wrap="square"/>
          <a:lstStyle/>
          <a:p>
            <a:pPr algn="r">
              <a:spcAft>
                <a:spcPts val="200"/>
              </a:spcAft>
              <a:defRPr sz="9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9-10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A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320040"/>
            <a:ext cx="2743200" cy="365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第四章 · 技术附录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749300"/>
            <a:ext cx="1371600" cy="2286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731520" y="1097280"/>
            <a:ext cx="54864" cy="640080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97280" y="1051560"/>
            <a:ext cx="9144000" cy="502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8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后厨速查口袋卡</a:t>
            </a:r>
          </a:p>
        </p:txBody>
      </p:sp>
      <p:sp>
        <p:nvSpPr>
          <p:cNvPr id="6" name="Rectangle 5"/>
          <p:cNvSpPr/>
          <p:nvPr/>
        </p:nvSpPr>
        <p:spPr>
          <a:xfrm>
            <a:off x="1097280" y="1617980"/>
            <a:ext cx="2743200" cy="2743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1097280" y="1920240"/>
            <a:ext cx="310896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80160" y="2103120"/>
            <a:ext cx="27432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1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预处理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80160" y="2423160"/>
            <a:ext cx="27432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{填入参数}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572000" y="1920240"/>
            <a:ext cx="310896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754880" y="2103120"/>
            <a:ext cx="27432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1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煎制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54880" y="2423160"/>
            <a:ext cx="27432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{填入参数}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46719" y="1920240"/>
            <a:ext cx="310896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9599" y="2103120"/>
            <a:ext cx="27432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1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烖煮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599" y="2423160"/>
            <a:ext cx="27432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{填入参数}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097280" y="3566160"/>
            <a:ext cx="310896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280160" y="3749040"/>
            <a:ext cx="27432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1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收汁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80160" y="4069080"/>
            <a:ext cx="27432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{填入参数}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572000" y="3566160"/>
            <a:ext cx="310896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754880" y="3749040"/>
            <a:ext cx="27432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1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勾芡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54880" y="4069080"/>
            <a:ext cx="27432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{填入参数}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046719" y="3566160"/>
            <a:ext cx="310896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8E5E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229599" y="3749040"/>
            <a:ext cx="27432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1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调味比例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599" y="4069080"/>
            <a:ext cx="2743200" cy="64008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20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{填入参数}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1097280" y="5303520"/>
            <a:ext cx="10058400" cy="640080"/>
          </a:xfrm>
          <a:prstGeom prst="roundRect">
            <a:avLst/>
          </a:prstGeom>
          <a:solidFill>
            <a:srgbClr val="FFF0E0"/>
          </a:solidFill>
          <a:ln w="12700">
            <a:solidFill>
              <a:srgbClr val="C75B3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371600" y="5376672"/>
            <a:ext cx="9601200" cy="45720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1200" b="1">
                <a:solidFill>
                  <a:srgbClr val="C75B39"/>
                </a:solidFill>
                <a:latin typeface="PingFang SC"/>
              </a:defRPr>
              <a:lnSpc>
                <a:spcPct val="120000"/>
              </a:lnSpc>
            </a:pPr>
            <a:r>
              <a:t>⚠ 安全提示汇总: {填入}</a:t>
            </a:r>
          </a:p>
        </p:txBody>
      </p:sp>
      <p:sp>
        <p:nvSpPr>
          <p:cNvPr id="27" name="Rectangle 26"/>
          <p:cNvSpPr/>
          <p:nvPr/>
        </p:nvSpPr>
        <p:spPr>
          <a:xfrm>
            <a:off x="914400" y="6263640"/>
            <a:ext cx="10332720" cy="9144"/>
          </a:xfrm>
          <a:prstGeom prst="rect">
            <a:avLst/>
          </a:prstGeom>
          <a:solidFill>
            <a:srgbClr val="E8E5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914400" y="6355080"/>
            <a:ext cx="45720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800" b="0">
                <a:solidFill>
                  <a:srgbClr val="D4C8B8"/>
                </a:solidFill>
                <a:latin typeface="PingFang SC"/>
              </a:defRPr>
              <a:lnSpc>
                <a:spcPct val="120000"/>
              </a:lnSpc>
            </a:pPr>
            <a:r>
              <a:t>菜品研发部 · SOP技术文档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789920" y="6446520"/>
            <a:ext cx="1097280" cy="320040"/>
          </a:xfrm>
          <a:prstGeom prst="rect">
            <a:avLst/>
          </a:prstGeom>
          <a:noFill/>
        </p:spPr>
        <p:txBody>
          <a:bodyPr wrap="square"/>
          <a:lstStyle/>
          <a:p>
            <a:pPr algn="r">
              <a:spcAft>
                <a:spcPts val="200"/>
              </a:spcAft>
              <a:defRPr sz="9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14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371600" y="731520"/>
            <a:ext cx="9144000" cy="54864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3200" b="1">
                <a:solidFill>
                  <a:srgbClr val="1A1A1A"/>
                </a:solidFill>
                <a:latin typeface="PingFang SC"/>
              </a:defRPr>
              <a:lnSpc>
                <a:spcPct val="120000"/>
              </a:lnSpc>
            </a:pPr>
            <a:r>
              <a:t>总结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0" y="1343660"/>
            <a:ext cx="2103120" cy="36576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371600" y="2011680"/>
            <a:ext cx="9418320" cy="73152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1600" b="1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本菜四大核心一句话总结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2560320"/>
            <a:ext cx="9418320" cy="91440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1400" b="0">
                <a:solidFill>
                  <a:srgbClr val="1A1A1A"/>
                </a:solidFill>
                <a:latin typeface="PingFang SC"/>
              </a:defRPr>
              <a:lnSpc>
                <a:spcPct val="160000"/>
              </a:lnSpc>
            </a:pPr>
            <a:r>
              <a:t>{填入总结内容}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3840480"/>
            <a:ext cx="9418320" cy="54864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14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通用流程可复用于: {列举同类菜}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71600" y="4846320"/>
            <a:ext cx="9418320" cy="73152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2200" b="1">
                <a:solidFill>
                  <a:srgbClr val="8B1A1A"/>
                </a:solidFill>
                <a:latin typeface="PingFang SC"/>
              </a:defRPr>
              <a:lnSpc>
                <a:spcPct val="120000"/>
              </a:lnSpc>
            </a:pPr>
            <a:r>
              <a:t>「{金句}」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6263640"/>
            <a:ext cx="10332720" cy="9144"/>
          </a:xfrm>
          <a:prstGeom prst="rect">
            <a:avLst/>
          </a:prstGeom>
          <a:solidFill>
            <a:srgbClr val="E8E5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14400" y="6355080"/>
            <a:ext cx="4572000" cy="2743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200"/>
              </a:spcAft>
              <a:defRPr sz="800" b="0">
                <a:solidFill>
                  <a:srgbClr val="D4C8B8"/>
                </a:solidFill>
                <a:latin typeface="PingFang SC"/>
              </a:defRPr>
              <a:lnSpc>
                <a:spcPct val="120000"/>
              </a:lnSpc>
            </a:pPr>
            <a:r>
              <a:t>菜品研发部 · SOP技术文档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789920" y="6446520"/>
            <a:ext cx="1097280" cy="320040"/>
          </a:xfrm>
          <a:prstGeom prst="rect">
            <a:avLst/>
          </a:prstGeom>
          <a:noFill/>
        </p:spPr>
        <p:txBody>
          <a:bodyPr wrap="square"/>
          <a:lstStyle/>
          <a:p>
            <a:pPr algn="r">
              <a:spcAft>
                <a:spcPts val="200"/>
              </a:spcAft>
              <a:defRPr sz="9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16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8B1A1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371600" y="2286000"/>
            <a:ext cx="9418320" cy="45720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2400" b="1">
                <a:solidFill>
                  <a:srgbClr val="FFFFFF"/>
                </a:solidFill>
                <a:latin typeface="PingFang SC"/>
              </a:defRPr>
              <a:lnSpc>
                <a:spcPct val="120000"/>
              </a:lnSpc>
            </a:pPr>
            <a:r>
              <a:t>版权说明</a:t>
            </a:r>
          </a:p>
        </p:txBody>
      </p:sp>
      <p:sp>
        <p:nvSpPr>
          <p:cNvPr id="3" name="Rectangle 2"/>
          <p:cNvSpPr/>
          <p:nvPr/>
        </p:nvSpPr>
        <p:spPr>
          <a:xfrm>
            <a:off x="5029200" y="2898140"/>
            <a:ext cx="2103120" cy="27432"/>
          </a:xfrm>
          <a:prstGeom prst="rect">
            <a:avLst/>
          </a:prstGeom>
          <a:solidFill>
            <a:srgbClr val="D4C8B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828800" y="3200400"/>
            <a:ext cx="8503920" cy="137160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1400" b="0">
                <a:solidFill>
                  <a:srgbClr val="FFFFFF"/>
                </a:solidFill>
                <a:latin typeface="PingFang SC"/>
              </a:defRPr>
              <a:lnSpc>
                <a:spcPct val="180000"/>
              </a:lnSpc>
            </a:pPr>
            <a:r>
              <a:t>本文内容基于上传的 SOP 整理，保留原技术细节，</a:t>
            </a:r>
            <a:br/>
            <a:r>
              <a:t>仅作结构重组与原理提炼，</a:t>
            </a:r>
            <a:br/>
            <a:r>
              <a:t>不涉及原视频或原作者知识产权的替代使用。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5029200"/>
            <a:ext cx="9418320" cy="457200"/>
          </a:xfrm>
          <a:prstGeom prst="rect">
            <a:avLst/>
          </a:prstGeom>
          <a:noFill/>
        </p:spPr>
        <p:txBody>
          <a:bodyPr wrap="square"/>
          <a:lstStyle/>
          <a:p>
            <a:pPr algn="ctr">
              <a:spcAft>
                <a:spcPts val="200"/>
              </a:spcAft>
              <a:defRPr sz="1400" b="0">
                <a:solidFill>
                  <a:srgbClr val="D4C8B8"/>
                </a:solidFill>
                <a:latin typeface="PingFang SC"/>
              </a:defRPr>
              <a:lnSpc>
                <a:spcPct val="120000"/>
              </a:lnSpc>
            </a:pPr>
            <a:r>
              <a:t>菜品研发部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89920" y="6446520"/>
            <a:ext cx="1097280" cy="320040"/>
          </a:xfrm>
          <a:prstGeom prst="rect">
            <a:avLst/>
          </a:prstGeom>
          <a:noFill/>
        </p:spPr>
        <p:txBody>
          <a:bodyPr wrap="square"/>
          <a:lstStyle/>
          <a:p>
            <a:pPr algn="r">
              <a:spcAft>
                <a:spcPts val="200"/>
              </a:spcAft>
              <a:defRPr sz="900" b="0">
                <a:solidFill>
                  <a:srgbClr val="6B6B6B"/>
                </a:solidFill>
                <a:latin typeface="PingFang SC"/>
              </a:defRPr>
              <a:lnSpc>
                <a:spcPct val="120000"/>
              </a:lnSpc>
            </a:pPr>
            <a:r>
              <a:t>17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