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6256000" cy="9144000"/>
  <p:notesSz cx="9144000" cy="16256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8156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81562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6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5440379"/>
            <a:ext cx="3962400" cy="8156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15440379"/>
            <a:ext cx="3962400" cy="8156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7" Type="http://schemas.openxmlformats.org/officeDocument/2006/relationships/notesSlide" Target="../notesSlides/notesSlide1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8" Type="http://schemas.openxmlformats.org/officeDocument/2006/relationships/notesSlide" Target="../notesSlides/notesSlide14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3" Type="http://schemas.openxmlformats.org/officeDocument/2006/relationships/notesSlide" Target="../notesSlides/notesSlide15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tags" Target="../tags/tag108.xml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0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2" Type="http://schemas.openxmlformats.org/officeDocument/2006/relationships/notesSlide" Target="../notesSlides/notesSlide5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26.xml"/><Relationship Id="rId2" Type="http://schemas.openxmlformats.org/officeDocument/2006/relationships/tags" Target="../tags/tag8.xml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1" Type="http://schemas.openxmlformats.org/officeDocument/2006/relationships/notesSlide" Target="../notesSlides/notesSlide6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9" Type="http://schemas.openxmlformats.org/officeDocument/2006/relationships/tags" Target="../tags/tag55.xml"/><Relationship Id="rId28" Type="http://schemas.openxmlformats.org/officeDocument/2006/relationships/tags" Target="../tags/tag54.xml"/><Relationship Id="rId27" Type="http://schemas.openxmlformats.org/officeDocument/2006/relationships/tags" Target="../tags/tag53.xml"/><Relationship Id="rId26" Type="http://schemas.openxmlformats.org/officeDocument/2006/relationships/tags" Target="../tags/tag52.xml"/><Relationship Id="rId25" Type="http://schemas.openxmlformats.org/officeDocument/2006/relationships/tags" Target="../tags/tag51.xml"/><Relationship Id="rId24" Type="http://schemas.openxmlformats.org/officeDocument/2006/relationships/tags" Target="../tags/tag50.xml"/><Relationship Id="rId23" Type="http://schemas.openxmlformats.org/officeDocument/2006/relationships/tags" Target="../tags/tag49.xml"/><Relationship Id="rId22" Type="http://schemas.openxmlformats.org/officeDocument/2006/relationships/tags" Target="../tags/tag48.xml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75.xml"/><Relationship Id="rId2" Type="http://schemas.openxmlformats.org/officeDocument/2006/relationships/tags" Target="../tags/tag57.xml"/><Relationship Id="rId19" Type="http://schemas.openxmlformats.org/officeDocument/2006/relationships/tags" Target="../tags/tag74.xml"/><Relationship Id="rId18" Type="http://schemas.openxmlformats.org/officeDocument/2006/relationships/tags" Target="../tags/tag73.xml"/><Relationship Id="rId17" Type="http://schemas.openxmlformats.org/officeDocument/2006/relationships/tags" Target="../tags/tag7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0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gradFill flip="none" rotWithShape="1">
            <a:gsLst>
              <a:gs pos="0">
                <a:srgbClr val="07101E">
                  <a:alpha val="94000"/>
                </a:srgbClr>
              </a:gs>
              <a:gs pos="50000">
                <a:srgbClr val="07101E">
                  <a:alpha val="82000"/>
                </a:srgbClr>
              </a:gs>
              <a:gs pos="100000">
                <a:srgbClr val="07101E">
                  <a:alpha val="94000"/>
                </a:srgbClr>
              </a:gs>
            </a:gsLst>
            <a:lin ang="5400000" scaled="1"/>
          </a:gradFill>
        </p:spPr>
      </p:sp>
      <p:sp>
        <p:nvSpPr>
          <p:cNvPr id="4" name="Shape 1"/>
          <p:cNvSpPr/>
          <p:nvPr/>
        </p:nvSpPr>
        <p:spPr>
          <a:xfrm>
            <a:off x="0" y="0"/>
            <a:ext cx="1524000" cy="1524000"/>
          </a:xfrm>
          <a:prstGeom prst="rect">
            <a:avLst/>
          </a:prstGeom>
          <a:solidFill>
            <a:srgbClr val="FFFFFF">
              <a:alpha val="0"/>
            </a:srgbClr>
          </a:solidFill>
          <a:ln w="6350">
            <a:solidFill>
              <a:srgbClr val="FFFFFF">
                <a:alpha val="3137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14732000" y="7620000"/>
            <a:ext cx="1524000" cy="1524000"/>
          </a:xfrm>
          <a:prstGeom prst="rect">
            <a:avLst/>
          </a:prstGeom>
          <a:solidFill>
            <a:srgbClr val="FFFFFF">
              <a:alpha val="0"/>
            </a:srgbClr>
          </a:solidFill>
          <a:ln w="6350">
            <a:solidFill>
              <a:srgbClr val="FFFFFF">
                <a:alpha val="3137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858000" y="2438400"/>
            <a:ext cx="2540000" cy="0"/>
          </a:xfrm>
          <a:prstGeom prst="straightConnector1">
            <a:avLst/>
          </a:prstGeom>
          <a:noFill/>
          <a:ln w="635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7" name="Shape 4"/>
          <p:cNvSpPr/>
          <p:nvPr/>
        </p:nvSpPr>
        <p:spPr>
          <a:xfrm>
            <a:off x="6858000" y="2489200"/>
            <a:ext cx="2540000" cy="0"/>
          </a:xfrm>
          <a:prstGeom prst="straightConnector1">
            <a:avLst/>
          </a:prstGeom>
          <a:noFill/>
          <a:ln w="635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8" name="Text 5"/>
          <p:cNvSpPr/>
          <p:nvPr/>
        </p:nvSpPr>
        <p:spPr>
          <a:xfrm>
            <a:off x="1778000" y="2794000"/>
            <a:ext cx="12700000" cy="762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「</a:t>
            </a:r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食谱名称</a:t>
            </a:r>
            <a:r>
              <a:rPr lang="en-US" sz="4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」 的"道"与"术"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6"/>
          <p:cNvSpPr/>
          <p:nvPr/>
        </p:nvSpPr>
        <p:spPr>
          <a:xfrm>
            <a:off x="3048000" y="3810000"/>
            <a:ext cx="10160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烹饪原理深度解析 × 可复用通用流程提炼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223000" y="7112000"/>
            <a:ext cx="3810000" cy="0"/>
          </a:xfrm>
          <a:prstGeom prst="straightConnector1">
            <a:avLst/>
          </a:prstGeom>
          <a:noFill/>
          <a:ln w="1270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11" name="Text 8"/>
          <p:cNvSpPr/>
          <p:nvPr/>
        </p:nvSpPr>
        <p:spPr>
          <a:xfrm>
            <a:off x="4318000" y="7366000"/>
            <a:ext cx="762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菜品研发与标准化操作解析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9"/>
          <p:cNvSpPr/>
          <p:nvPr/>
        </p:nvSpPr>
        <p:spPr>
          <a:xfrm>
            <a:off x="4318000" y="7747000"/>
            <a:ext cx="762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2025年 · 内部技术文档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通用流程总览：道术结合的四阶段模型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1" name="Table 0"/>
          <p:cNvGraphicFramePr>
            <a:graphicFrameLocks noGrp="1"/>
          </p:cNvGraphicFramePr>
          <p:nvPr/>
        </p:nvGraphicFramePr>
        <p:xfrm>
          <a:off x="812800" y="1179830"/>
          <a:ext cx="14630400" cy="6927850"/>
        </p:xfrm>
        <a:graphic>
          <a:graphicData uri="http://schemas.openxmlformats.org/drawingml/2006/table">
            <a:tbl>
              <a:tblPr/>
              <a:tblGrid>
                <a:gridCol w="2048510"/>
                <a:gridCol w="4389120"/>
                <a:gridCol w="4389120"/>
                <a:gridCol w="3803650"/>
              </a:tblGrid>
              <a:tr h="557530"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阶段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核心道（原理简述）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关键术（操作要点）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可调参数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干料复水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发之道：唤醒干制食材的原始质地和风味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根据食材特性选择冷水、温水或先蒸后浸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水温、浸泡时间、花胶/花菇/鲍鱼大小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0675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异味清除与定型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皮之道/型之道：去除腥膻味，形成独特口感或保护形态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焯水加酸（白醋）、高温炸制、盐腌、开水烫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焯水温度、酸度、油炸油温、腌制时间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分层调味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味之道：构建基础-复合-顶层-点睛的立体风味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预调味（底味）、炖煮调味（骨架）、独立腌制（本味）、出锅淋汁（顶味）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香料种类、酱油品类、提鲜料用量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1945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时序控制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序之道：让不同耐热度的食材在同一锅中达到各自最佳口感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严格遵守"难熟先下、易熟后下"的投料顺序和时间差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各食材的炖煮时长、火力大小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「多味干料复水与分时焖炖」通用流程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分步操作卡：从选料到风味预制（上）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812800" y="914400"/>
            <a:ext cx="4699000" cy="355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812800" y="914400"/>
            <a:ext cx="4699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990600" y="1066800"/>
            <a:ext cx="127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Step 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990600" y="1498600"/>
            <a:ext cx="4318000" cy="330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选料与预处理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>
            <p:custDataLst>
              <p:tags r:id="rId5"/>
            </p:custDataLst>
          </p:nvPr>
        </p:nvSpPr>
        <p:spPr>
          <a:xfrm>
            <a:off x="990600" y="1905000"/>
            <a:ext cx="4318000" cy="2413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主料：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花胶约100g、干花菇7个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鲍鱼4个、凤爪约500g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预处理：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选择干燥无霉变的干制海味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鲜凤爪剪去指甲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>
            <p:custDataLst>
              <p:tags r:id="rId6"/>
            </p:custDataLst>
          </p:nvPr>
        </p:nvSpPr>
        <p:spPr>
          <a:xfrm>
            <a:off x="5765800" y="914400"/>
            <a:ext cx="4699000" cy="355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1" name="Shape 9"/>
          <p:cNvSpPr/>
          <p:nvPr>
            <p:custDataLst>
              <p:tags r:id="rId7"/>
            </p:custDataLst>
          </p:nvPr>
        </p:nvSpPr>
        <p:spPr>
          <a:xfrm>
            <a:off x="5765800" y="914400"/>
            <a:ext cx="4699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5943600" y="1066800"/>
            <a:ext cx="12192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Step 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>
            <p:custDataLst>
              <p:tags r:id="rId9"/>
            </p:custDataLst>
          </p:nvPr>
        </p:nvSpPr>
        <p:spPr>
          <a:xfrm>
            <a:off x="5943600" y="1498600"/>
            <a:ext cx="4318000" cy="330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食材复水与定型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>
            <p:custDataLst>
              <p:tags r:id="rId10"/>
            </p:custDataLst>
          </p:nvPr>
        </p:nvSpPr>
        <p:spPr>
          <a:xfrm>
            <a:off x="5943600" y="1905000"/>
            <a:ext cx="4318000" cy="2413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蒸20min → 50℃温水浸泡8-9h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花菇：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冷水浸泡6-8h至完全柔软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鲍鱼：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火枪喷烤去污 → 盐搓腌8-10min → 开水浸泡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冷水+白醋焯水 → 沥干拌生抽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Shape 13"/>
          <p:cNvSpPr/>
          <p:nvPr>
            <p:custDataLst>
              <p:tags r:id="rId11"/>
            </p:custDataLst>
          </p:nvPr>
        </p:nvSpPr>
        <p:spPr>
          <a:xfrm>
            <a:off x="10718800" y="914400"/>
            <a:ext cx="4724400" cy="355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6" name="Shape 14"/>
          <p:cNvSpPr/>
          <p:nvPr>
            <p:custDataLst>
              <p:tags r:id="rId12"/>
            </p:custDataLst>
          </p:nvPr>
        </p:nvSpPr>
        <p:spPr>
          <a:xfrm>
            <a:off x="10718800" y="914400"/>
            <a:ext cx="47244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7" name="Text 15"/>
          <p:cNvSpPr/>
          <p:nvPr>
            <p:custDataLst>
              <p:tags r:id="rId13"/>
            </p:custDataLst>
          </p:nvPr>
        </p:nvSpPr>
        <p:spPr>
          <a:xfrm>
            <a:off x="10896600" y="1066800"/>
            <a:ext cx="12192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Step 3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>
            <p:custDataLst>
              <p:tags r:id="rId14"/>
            </p:custDataLst>
          </p:nvPr>
        </p:nvSpPr>
        <p:spPr>
          <a:xfrm>
            <a:off x="10896600" y="1498600"/>
            <a:ext cx="4318000" cy="330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风味预制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 17"/>
          <p:cNvSpPr/>
          <p:nvPr>
            <p:custDataLst>
              <p:tags r:id="rId15"/>
            </p:custDataLst>
          </p:nvPr>
        </p:nvSpPr>
        <p:spPr>
          <a:xfrm>
            <a:off x="10896600" y="1905000"/>
            <a:ext cx="4318000" cy="2413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3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凤爪炸制：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3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八九成热油炸至表皮爆起金黄 → 沸水飞水1min去油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3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花胶腌汁调制：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3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炒香姜葱 → 加大地鱼粉(15g/100g花胶) → 烹花雕 → 加高汤、盐、糖、老抽、蚝油、芝麻油煮开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812800" y="4724400"/>
            <a:ext cx="14630400" cy="1524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21" name="Text 19"/>
          <p:cNvSpPr/>
          <p:nvPr/>
        </p:nvSpPr>
        <p:spPr>
          <a:xfrm>
            <a:off x="1066800" y="4851400"/>
            <a:ext cx="381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关键控制要点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1066800" y="5232400"/>
            <a:ext cx="14122400" cy="838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■ 花胶蒸制后立即转入温水，不可自然冷却 ｜ ■ 凤爪炸制前必须沥干，防止油溅 ｜ ■ 飞水时间严格控制在1min，过久会损失虎皮质感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■ 花胶腌汁需完全没过花胶，确保均匀入味 ｜ ■ 大地鱼粉用量：约15g/100g花胶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812800" y="6477000"/>
            <a:ext cx="14630400" cy="508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↓ 接下页：核心炖煮工艺与出品组装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 22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分步骤通用操作卡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分步操作卡：核心炖煮与出品组装（下）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812800" y="914400"/>
            <a:ext cx="7162800" cy="482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6" name="Shape 4"/>
          <p:cNvSpPr/>
          <p:nvPr/>
        </p:nvSpPr>
        <p:spPr>
          <a:xfrm>
            <a:off x="812800" y="914400"/>
            <a:ext cx="71628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7" name="Text 5"/>
          <p:cNvSpPr/>
          <p:nvPr/>
        </p:nvSpPr>
        <p:spPr>
          <a:xfrm>
            <a:off x="990600" y="1066800"/>
            <a:ext cx="12192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Step 4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/>
        </p:nvSpPr>
        <p:spPr>
          <a:xfrm>
            <a:off x="990600" y="1498600"/>
            <a:ext cx="6731000" cy="330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核心炖煮工艺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/>
        </p:nvSpPr>
        <p:spPr>
          <a:xfrm>
            <a:off x="990600" y="1905000"/>
            <a:ext cx="6731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 炒香料与调汤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90600" y="2235200"/>
            <a:ext cx="6731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热锅冷油，爆香姜片、葱段、香叶、八角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烹入花雕酒，加清水约500g，调入盐和糖烧开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90600" y="3048000"/>
            <a:ext cx="6731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 阶段一：凤爪炖煮（T+0）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990600" y="3378200"/>
            <a:ext cx="6731000" cy="558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将汤和凤爪转入砂锅，中火炖煮1小时</a:t>
            </a:r>
            <a:endParaRPr lang="en-US" sz="14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990600" y="3987800"/>
            <a:ext cx="6731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 阶段二：加入鲍鱼（T+60min）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990600" y="4318000"/>
            <a:ext cx="6731000" cy="558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取出定型中的鲍鱼，放入砂锅，继续中火炖煮15分钟</a:t>
            </a:r>
            <a:endParaRPr lang="en-US" sz="1400" dirty="0">
              <a:solidFill>
                <a:srgbClr val="1A1A1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990600" y="4953000"/>
            <a:ext cx="6731000" cy="63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判断标准：</a:t>
            </a:r>
            <a:r>
              <a:rPr lang="en-US" sz="1400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凤爪皮质松软、筷子可轻易穿透且有弹性，鲍鱼弹韧但不硬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8280400" y="914400"/>
            <a:ext cx="7162800" cy="4826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17" name="Shape 15"/>
          <p:cNvSpPr/>
          <p:nvPr/>
        </p:nvSpPr>
        <p:spPr>
          <a:xfrm>
            <a:off x="8280400" y="914400"/>
            <a:ext cx="71628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8" name="Text 16"/>
          <p:cNvSpPr/>
          <p:nvPr/>
        </p:nvSpPr>
        <p:spPr>
          <a:xfrm>
            <a:off x="8458200" y="1066800"/>
            <a:ext cx="12192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Step 5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8458200" y="1498600"/>
            <a:ext cx="6731000" cy="330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装盘与点缀（出品组装）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8458200" y="1955800"/>
            <a:ext cx="6731000" cy="279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 预热砂锅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提前烧热一个干净砂锅，防止粘锅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 分层铺放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凤爪捞出 → 垫底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鲍鱼、腌制好的花胶、花菇 → 整齐铺于面上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 淋汁激发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淋上适量鲍鱼汁，盖上盖子烧开即可上桌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8458200" y="4826000"/>
            <a:ext cx="6731000" cy="838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价值体现：</a:t>
            </a: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堆叠造型展示菜品价值感，顶层淋汁在砂锅热气中激发香气，提升成品的仪式感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812800" y="5994400"/>
            <a:ext cx="14630400" cy="101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3" name="Text 21"/>
          <p:cNvSpPr/>
          <p:nvPr/>
        </p:nvSpPr>
        <p:spPr>
          <a:xfrm>
            <a:off x="1066800" y="6096000"/>
            <a:ext cx="14122400" cy="812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完整时间线：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凤爪预处理(炸+飞水) → 花胶腌制20-30min → 炒香料调汤 → 凤爪炖1h → 加鲍鱼炖15min → 花胶最后浸泡 → 装盘出品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核心炖煮与出品工艺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主料替换方案：三种变体的关键调整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4" name="Table 0"/>
          <p:cNvGraphicFramePr>
            <a:graphicFrameLocks noGrp="1"/>
          </p:cNvGraphicFramePr>
          <p:nvPr/>
        </p:nvGraphicFramePr>
        <p:xfrm>
          <a:off x="812800" y="1073150"/>
          <a:ext cx="14630400" cy="7117715"/>
        </p:xfrm>
        <a:graphic>
          <a:graphicData uri="http://schemas.openxmlformats.org/drawingml/2006/table">
            <a:tbl>
              <a:tblPr/>
              <a:tblGrid>
                <a:gridCol w="2633345"/>
                <a:gridCol w="4096385"/>
                <a:gridCol w="4097020"/>
                <a:gridCol w="3803650"/>
              </a:tblGrid>
              <a:tr h="575945"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主料替换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预处理差异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调味比例调整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熟制时间变化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</a:tr>
              <a:tr h="219837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8B8C8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猪蹄（替凤爪）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明火烧燎猪皮至焦黄，刮洗干净，斩块后冷水焯水，无需油炸起泡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增加八角、桂皮等香料用量以压制猪肉腥味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炖煮时间延长至1.5-2小时，再下其他食材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837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8B8C8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海参（替花胶）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已发好的海参无需再泡发，直接可用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海参本身无味，腌制时可适当增加蚝油和大地鱼粉的比例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海参极不耐煮，应在出锅前5-10分钟与花菇一同加入砂锅加热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  <a:tr h="214503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8B8C89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蹄筋（替鲍鱼）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需提前单独用姜、葱、花雕酒焯水煮30分钟，以去除腥味并使其初步软化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可加入少量冰糖和更多老抽，使蹄筋成菜色泽更红亮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与凤爪一同或稍晚10分钟下锅，共炖煮约50分钟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「多味干料复水与分时焖炖」通用流程 · 主料调整建议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常见问题与解决：术的纠偏指南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812800" y="914400"/>
            <a:ext cx="7162800" cy="177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812800" y="914400"/>
            <a:ext cx="7162800" cy="381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990600" y="1041400"/>
            <a:ext cx="6858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问题一：凤爪虎皮不明显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990600" y="1397000"/>
            <a:ext cx="6858000" cy="1168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 未加白醋 ② 表皮不够干 ③ 油温不足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焯水务必加白醋；沥干后等表皮干爽再炸；确保油温升至七八成热（筷子插入冒出大量密集气泡）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8280400" y="914400"/>
            <a:ext cx="7162800" cy="177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0" name="Shape 8"/>
          <p:cNvSpPr/>
          <p:nvPr>
            <p:custDataLst>
              <p:tags r:id="rId6"/>
            </p:custDataLst>
          </p:nvPr>
        </p:nvSpPr>
        <p:spPr>
          <a:xfrm>
            <a:off x="8280400" y="914400"/>
            <a:ext cx="7162800" cy="381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11" name="Text 9"/>
          <p:cNvSpPr/>
          <p:nvPr>
            <p:custDataLst>
              <p:tags r:id="rId7"/>
            </p:custDataLst>
          </p:nvPr>
        </p:nvSpPr>
        <p:spPr>
          <a:xfrm>
            <a:off x="8458200" y="1041400"/>
            <a:ext cx="6858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问题二：花胶炖煮后溶化消失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8458200" y="1397000"/>
            <a:ext cx="6858000" cy="1168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 泡发过度 ② 炖煮时间过长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严格控制泡发时间，观察花胶变软即可；花胶不应参与长时间炖煮，仅在最后用汤汁浸泡或短时间加热，采用"浸熟"方式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Shape 11"/>
          <p:cNvSpPr/>
          <p:nvPr>
            <p:custDataLst>
              <p:tags r:id="rId9"/>
            </p:custDataLst>
          </p:nvPr>
        </p:nvSpPr>
        <p:spPr>
          <a:xfrm>
            <a:off x="812800" y="2895600"/>
            <a:ext cx="7162800" cy="177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4" name="Shape 12"/>
          <p:cNvSpPr/>
          <p:nvPr>
            <p:custDataLst>
              <p:tags r:id="rId10"/>
            </p:custDataLst>
          </p:nvPr>
        </p:nvSpPr>
        <p:spPr>
          <a:xfrm>
            <a:off x="812800" y="2895600"/>
            <a:ext cx="7162800" cy="381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15" name="Text 13"/>
          <p:cNvSpPr/>
          <p:nvPr>
            <p:custDataLst>
              <p:tags r:id="rId11"/>
            </p:custDataLst>
          </p:nvPr>
        </p:nvSpPr>
        <p:spPr>
          <a:xfrm>
            <a:off x="990600" y="3022600"/>
            <a:ext cx="6858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问题三：鲍鱼口感发硬如橡皮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4"/>
          <p:cNvSpPr/>
          <p:nvPr>
            <p:custDataLst>
              <p:tags r:id="rId12"/>
            </p:custDataLst>
          </p:nvPr>
        </p:nvSpPr>
        <p:spPr>
          <a:xfrm>
            <a:off x="990600" y="3378200"/>
            <a:ext cx="6858000" cy="1168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在汤汁中炖煮过久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鲍鱼已用开水定型，只需15分钟左右吸收汤汁并入味即可。务必遵守分时投料原则，不可与凤爪同时下锅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Shape 15"/>
          <p:cNvSpPr/>
          <p:nvPr>
            <p:custDataLst>
              <p:tags r:id="rId13"/>
            </p:custDataLst>
          </p:nvPr>
        </p:nvSpPr>
        <p:spPr>
          <a:xfrm>
            <a:off x="8280400" y="2895600"/>
            <a:ext cx="7162800" cy="177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8" name="Shape 16"/>
          <p:cNvSpPr/>
          <p:nvPr>
            <p:custDataLst>
              <p:tags r:id="rId14"/>
            </p:custDataLst>
          </p:nvPr>
        </p:nvSpPr>
        <p:spPr>
          <a:xfrm>
            <a:off x="8280400" y="2895600"/>
            <a:ext cx="7162800" cy="381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19" name="Text 17"/>
          <p:cNvSpPr/>
          <p:nvPr>
            <p:custDataLst>
              <p:tags r:id="rId15"/>
            </p:custDataLst>
          </p:nvPr>
        </p:nvSpPr>
        <p:spPr>
          <a:xfrm>
            <a:off x="8458200" y="3022600"/>
            <a:ext cx="6858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问题四：整道菜味道油腻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 18"/>
          <p:cNvSpPr/>
          <p:nvPr>
            <p:custDataLst>
              <p:tags r:id="rId16"/>
            </p:custDataLst>
          </p:nvPr>
        </p:nvSpPr>
        <p:spPr>
          <a:xfrm>
            <a:off x="8458200" y="3378200"/>
            <a:ext cx="6858000" cy="1168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对炸过的凤爪"飞水"不彻底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凤爪炸好后，必须经过沸水汆烫，彻底洗去表面和网孔内的浮油，只留虎皮结构。飞水时间不少于1分钟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Shape 19"/>
          <p:cNvSpPr/>
          <p:nvPr/>
        </p:nvSpPr>
        <p:spPr>
          <a:xfrm>
            <a:off x="812800" y="4953000"/>
            <a:ext cx="14630400" cy="1270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22" name="Text 20"/>
          <p:cNvSpPr/>
          <p:nvPr/>
        </p:nvSpPr>
        <p:spPr>
          <a:xfrm>
            <a:off x="1066800" y="5080000"/>
            <a:ext cx="381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纠偏核心原则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66800" y="5435600"/>
            <a:ext cx="14122400" cy="660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所有问题的根源均可追溯至"道"层面的理解不足 —— 理解每种食材的物理化学特性（耐煮度、胶质结构、蛋白质反应），才能在"术"的层面做出正确判断和调整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812800" y="6451600"/>
            <a:ext cx="14630400" cy="177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5" name="Text 23"/>
          <p:cNvSpPr/>
          <p:nvPr/>
        </p:nvSpPr>
        <p:spPr>
          <a:xfrm>
            <a:off x="1066800" y="6553200"/>
            <a:ext cx="508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出品前自检清单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1066800" y="6934200"/>
            <a:ext cx="14122400" cy="1168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■ 凤爪虎皮呈海绵状蜂窝结构，色泽金黄 ｜ ■ 花胶软糯Q弹，形态完整不碎 ｜ ■ 鲍鱼弹韧有嚼劲，不老不硬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■ 汤汁清澈不浑浊，无明显浮油 ｜ ■ 花菇饱满有香气 ｜ ■ 整体风味层次丰富，无腥膻味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常见问题与解决方案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扩展应用：现代厨具的适配方案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812800" y="914400"/>
            <a:ext cx="4699000" cy="5842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812800" y="914400"/>
            <a:ext cx="4699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7" name="Shape 5"/>
          <p:cNvSpPr/>
          <p:nvPr>
            <p:custDataLst>
              <p:tags r:id="rId3"/>
            </p:custDataLst>
          </p:nvPr>
        </p:nvSpPr>
        <p:spPr>
          <a:xfrm>
            <a:off x="990600" y="1117600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cubicBezTo>
                  <a:pt x="315349" y="0"/>
                  <a:pt x="406400" y="91051"/>
                  <a:pt x="406400" y="203200"/>
                </a:cubicBezTo>
                <a:cubicBezTo>
                  <a:pt x="406400" y="315349"/>
                  <a:pt x="315349" y="406400"/>
                  <a:pt x="203200" y="406400"/>
                </a:cubicBezTo>
                <a:cubicBezTo>
                  <a:pt x="91051" y="406400"/>
                  <a:pt x="0" y="315349"/>
                  <a:pt x="0" y="203200"/>
                </a:cubicBezTo>
                <a:cubicBezTo>
                  <a:pt x="0" y="91051"/>
                  <a:pt x="91051" y="0"/>
                  <a:pt x="203200" y="0"/>
                </a:cubicBezTo>
                <a:close/>
                <a:moveTo>
                  <a:pt x="184150" y="95250"/>
                </a:moveTo>
                <a:lnTo>
                  <a:pt x="184150" y="203200"/>
                </a:lnTo>
                <a:cubicBezTo>
                  <a:pt x="184150" y="209550"/>
                  <a:pt x="187325" y="215503"/>
                  <a:pt x="192643" y="219075"/>
                </a:cubicBezTo>
                <a:lnTo>
                  <a:pt x="268843" y="269875"/>
                </a:lnTo>
                <a:cubicBezTo>
                  <a:pt x="277574" y="275749"/>
                  <a:pt x="289401" y="273368"/>
                  <a:pt x="295275" y="264557"/>
                </a:cubicBezTo>
                <a:cubicBezTo>
                  <a:pt x="301149" y="255746"/>
                  <a:pt x="298768" y="243999"/>
                  <a:pt x="289957" y="238125"/>
                </a:cubicBezTo>
                <a:lnTo>
                  <a:pt x="222250" y="193040"/>
                </a:lnTo>
                <a:lnTo>
                  <a:pt x="222250" y="95250"/>
                </a:lnTo>
                <a:cubicBezTo>
                  <a:pt x="222250" y="84693"/>
                  <a:pt x="213757" y="76200"/>
                  <a:pt x="203200" y="76200"/>
                </a:cubicBezTo>
                <a:cubicBezTo>
                  <a:pt x="192643" y="76200"/>
                  <a:pt x="184150" y="84693"/>
                  <a:pt x="184150" y="95250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990600" y="1625600"/>
            <a:ext cx="431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慢炖锅 / 电炖盅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990600" y="2057400"/>
            <a:ext cx="762000" cy="279400"/>
          </a:xfrm>
          <a:prstGeom prst="rect">
            <a:avLst/>
          </a:prstGeom>
          <a:solidFill>
            <a:srgbClr val="4CAF50"/>
          </a:solidFill>
        </p:spPr>
      </p:sp>
      <p:sp>
        <p:nvSpPr>
          <p:cNvPr id="10" name="Text 8"/>
          <p:cNvSpPr/>
          <p:nvPr>
            <p:custDataLst>
              <p:tags r:id="rId6"/>
            </p:custDataLst>
          </p:nvPr>
        </p:nvSpPr>
        <p:spPr>
          <a:xfrm>
            <a:off x="990600" y="2057400"/>
            <a:ext cx="762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 9"/>
          <p:cNvSpPr/>
          <p:nvPr>
            <p:custDataLst>
              <p:tags r:id="rId7"/>
            </p:custDataLst>
          </p:nvPr>
        </p:nvSpPr>
        <p:spPr>
          <a:xfrm>
            <a:off x="990600" y="2463800"/>
            <a:ext cx="4318000" cy="406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适配性：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非常适合分时炖煮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阶段一设置：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高火炖1.5小时（凤爪）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阶段二设置：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加入鲍鱼和花胶后，继续高火炖15分钟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优势：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风味更醇厚，温控精准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需注意食材完整性，避免过度软烂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Shape 10"/>
          <p:cNvSpPr/>
          <p:nvPr>
            <p:custDataLst>
              <p:tags r:id="rId8"/>
            </p:custDataLst>
          </p:nvPr>
        </p:nvSpPr>
        <p:spPr>
          <a:xfrm>
            <a:off x="5765800" y="914400"/>
            <a:ext cx="4699000" cy="5842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3" name="Shape 11"/>
          <p:cNvSpPr/>
          <p:nvPr>
            <p:custDataLst>
              <p:tags r:id="rId9"/>
            </p:custDataLst>
          </p:nvPr>
        </p:nvSpPr>
        <p:spPr>
          <a:xfrm>
            <a:off x="5765800" y="914400"/>
            <a:ext cx="4699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4" name="Shape 12"/>
          <p:cNvSpPr/>
          <p:nvPr>
            <p:custDataLst>
              <p:tags r:id="rId10"/>
            </p:custDataLst>
          </p:nvPr>
        </p:nvSpPr>
        <p:spPr>
          <a:xfrm>
            <a:off x="5943600" y="1117600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0" y="203200"/>
                </a:moveTo>
                <a:cubicBezTo>
                  <a:pt x="0" y="91051"/>
                  <a:pt x="91051" y="0"/>
                  <a:pt x="203200" y="0"/>
                </a:cubicBezTo>
                <a:cubicBezTo>
                  <a:pt x="315349" y="0"/>
                  <a:pt x="406400" y="91051"/>
                  <a:pt x="406400" y="203200"/>
                </a:cubicBezTo>
                <a:cubicBezTo>
                  <a:pt x="406400" y="315349"/>
                  <a:pt x="315349" y="406400"/>
                  <a:pt x="203200" y="406400"/>
                </a:cubicBezTo>
                <a:cubicBezTo>
                  <a:pt x="91051" y="406400"/>
                  <a:pt x="0" y="315349"/>
                  <a:pt x="0" y="203200"/>
                </a:cubicBezTo>
                <a:close/>
                <a:moveTo>
                  <a:pt x="228600" y="76200"/>
                </a:moveTo>
                <a:cubicBezTo>
                  <a:pt x="228600" y="62181"/>
                  <a:pt x="217219" y="50800"/>
                  <a:pt x="203200" y="50800"/>
                </a:cubicBezTo>
                <a:cubicBezTo>
                  <a:pt x="189181" y="50800"/>
                  <a:pt x="177800" y="62181"/>
                  <a:pt x="177800" y="76200"/>
                </a:cubicBezTo>
                <a:cubicBezTo>
                  <a:pt x="177800" y="90219"/>
                  <a:pt x="189181" y="101600"/>
                  <a:pt x="203200" y="101600"/>
                </a:cubicBezTo>
                <a:cubicBezTo>
                  <a:pt x="217219" y="101600"/>
                  <a:pt x="228600" y="90219"/>
                  <a:pt x="228600" y="76200"/>
                </a:cubicBezTo>
                <a:close/>
                <a:moveTo>
                  <a:pt x="203200" y="330200"/>
                </a:moveTo>
                <a:cubicBezTo>
                  <a:pt x="231219" y="330200"/>
                  <a:pt x="254000" y="307419"/>
                  <a:pt x="254000" y="279400"/>
                </a:cubicBezTo>
                <a:cubicBezTo>
                  <a:pt x="254000" y="266541"/>
                  <a:pt x="249237" y="254714"/>
                  <a:pt x="241300" y="245824"/>
                </a:cubicBezTo>
                <a:lnTo>
                  <a:pt x="296466" y="135572"/>
                </a:lnTo>
                <a:cubicBezTo>
                  <a:pt x="301149" y="126127"/>
                  <a:pt x="297339" y="114697"/>
                  <a:pt x="287973" y="110014"/>
                </a:cubicBezTo>
                <a:cubicBezTo>
                  <a:pt x="278606" y="105331"/>
                  <a:pt x="267097" y="109141"/>
                  <a:pt x="262414" y="118507"/>
                </a:cubicBezTo>
                <a:lnTo>
                  <a:pt x="207248" y="228759"/>
                </a:lnTo>
                <a:cubicBezTo>
                  <a:pt x="205899" y="228679"/>
                  <a:pt x="204549" y="228600"/>
                  <a:pt x="203200" y="228600"/>
                </a:cubicBezTo>
                <a:cubicBezTo>
                  <a:pt x="175181" y="228600"/>
                  <a:pt x="152400" y="251381"/>
                  <a:pt x="152400" y="279400"/>
                </a:cubicBezTo>
                <a:cubicBezTo>
                  <a:pt x="152400" y="307419"/>
                  <a:pt x="175181" y="330200"/>
                  <a:pt x="203200" y="330200"/>
                </a:cubicBezTo>
                <a:close/>
                <a:moveTo>
                  <a:pt x="139700" y="114300"/>
                </a:moveTo>
                <a:cubicBezTo>
                  <a:pt x="139700" y="100281"/>
                  <a:pt x="128319" y="88900"/>
                  <a:pt x="114300" y="88900"/>
                </a:cubicBezTo>
                <a:cubicBezTo>
                  <a:pt x="100281" y="88900"/>
                  <a:pt x="88900" y="100281"/>
                  <a:pt x="88900" y="114300"/>
                </a:cubicBezTo>
                <a:cubicBezTo>
                  <a:pt x="88900" y="128319"/>
                  <a:pt x="100281" y="139700"/>
                  <a:pt x="114300" y="139700"/>
                </a:cubicBezTo>
                <a:cubicBezTo>
                  <a:pt x="128319" y="139700"/>
                  <a:pt x="139700" y="128319"/>
                  <a:pt x="139700" y="114300"/>
                </a:cubicBezTo>
                <a:close/>
                <a:moveTo>
                  <a:pt x="76200" y="228600"/>
                </a:moveTo>
                <a:cubicBezTo>
                  <a:pt x="90219" y="228600"/>
                  <a:pt x="101600" y="217219"/>
                  <a:pt x="101600" y="203200"/>
                </a:cubicBezTo>
                <a:cubicBezTo>
                  <a:pt x="101600" y="189181"/>
                  <a:pt x="90219" y="177800"/>
                  <a:pt x="76200" y="177800"/>
                </a:cubicBezTo>
                <a:cubicBezTo>
                  <a:pt x="62181" y="177800"/>
                  <a:pt x="50800" y="189181"/>
                  <a:pt x="50800" y="203200"/>
                </a:cubicBezTo>
                <a:cubicBezTo>
                  <a:pt x="50800" y="217219"/>
                  <a:pt x="62181" y="228600"/>
                  <a:pt x="76200" y="228600"/>
                </a:cubicBezTo>
                <a:close/>
                <a:moveTo>
                  <a:pt x="355600" y="203200"/>
                </a:moveTo>
                <a:cubicBezTo>
                  <a:pt x="355600" y="189181"/>
                  <a:pt x="344219" y="177800"/>
                  <a:pt x="330200" y="177800"/>
                </a:cubicBezTo>
                <a:cubicBezTo>
                  <a:pt x="316181" y="177800"/>
                  <a:pt x="304800" y="189181"/>
                  <a:pt x="304800" y="203200"/>
                </a:cubicBezTo>
                <a:cubicBezTo>
                  <a:pt x="304800" y="217219"/>
                  <a:pt x="316181" y="228600"/>
                  <a:pt x="330200" y="228600"/>
                </a:cubicBezTo>
                <a:cubicBezTo>
                  <a:pt x="344219" y="228600"/>
                  <a:pt x="355600" y="217219"/>
                  <a:pt x="355600" y="203200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15" name="Text 13"/>
          <p:cNvSpPr/>
          <p:nvPr>
            <p:custDataLst>
              <p:tags r:id="rId11"/>
            </p:custDataLst>
          </p:nvPr>
        </p:nvSpPr>
        <p:spPr>
          <a:xfrm>
            <a:off x="5943600" y="1625600"/>
            <a:ext cx="431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压力锅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4"/>
          <p:cNvSpPr/>
          <p:nvPr>
            <p:custDataLst>
              <p:tags r:id="rId12"/>
            </p:custDataLst>
          </p:nvPr>
        </p:nvSpPr>
        <p:spPr>
          <a:xfrm>
            <a:off x="5943600" y="2057400"/>
            <a:ext cx="762000" cy="279400"/>
          </a:xfrm>
          <a:prstGeom prst="rect">
            <a:avLst/>
          </a:prstGeom>
          <a:solidFill>
            <a:srgbClr val="4CAF50"/>
          </a:solidFill>
        </p:spPr>
      </p:sp>
      <p:sp>
        <p:nvSpPr>
          <p:cNvPr id="17" name="Text 15"/>
          <p:cNvSpPr/>
          <p:nvPr>
            <p:custDataLst>
              <p:tags r:id="rId13"/>
            </p:custDataLst>
          </p:nvPr>
        </p:nvSpPr>
        <p:spPr>
          <a:xfrm>
            <a:off x="5943600" y="2057400"/>
            <a:ext cx="762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>
            <p:custDataLst>
              <p:tags r:id="rId14"/>
            </p:custDataLst>
          </p:nvPr>
        </p:nvSpPr>
        <p:spPr>
          <a:xfrm>
            <a:off x="5943600" y="2463800"/>
            <a:ext cx="4318000" cy="406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适配性：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极大缩短凤爪炖煮时间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阶段一设置：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凤爪前处理一致，入压力锅上汽后压15-20分钟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阶段二设置：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释放压力后转入砂锅，加入鲍鱼和花胶进行最后的短时间炖煮和收汁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仍需独立操作以控制各自口感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Shape 17"/>
          <p:cNvSpPr/>
          <p:nvPr>
            <p:custDataLst>
              <p:tags r:id="rId15"/>
            </p:custDataLst>
          </p:nvPr>
        </p:nvSpPr>
        <p:spPr>
          <a:xfrm>
            <a:off x="10718800" y="914400"/>
            <a:ext cx="4724400" cy="5842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0" name="Shape 18"/>
          <p:cNvSpPr/>
          <p:nvPr>
            <p:custDataLst>
              <p:tags r:id="rId16"/>
            </p:custDataLst>
          </p:nvPr>
        </p:nvSpPr>
        <p:spPr>
          <a:xfrm>
            <a:off x="10718800" y="914400"/>
            <a:ext cx="47244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21" name="Shape 19"/>
          <p:cNvSpPr/>
          <p:nvPr>
            <p:custDataLst>
              <p:tags r:id="rId17"/>
            </p:custDataLst>
          </p:nvPr>
        </p:nvSpPr>
        <p:spPr>
          <a:xfrm>
            <a:off x="10896600" y="1117600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28600" y="25400"/>
                </a:moveTo>
                <a:cubicBezTo>
                  <a:pt x="228600" y="39449"/>
                  <a:pt x="239951" y="50800"/>
                  <a:pt x="254000" y="50800"/>
                </a:cubicBezTo>
                <a:lnTo>
                  <a:pt x="285750" y="50800"/>
                </a:lnTo>
                <a:cubicBezTo>
                  <a:pt x="296307" y="50800"/>
                  <a:pt x="304800" y="59293"/>
                  <a:pt x="304800" y="69850"/>
                </a:cubicBezTo>
                <a:cubicBezTo>
                  <a:pt x="304800" y="80407"/>
                  <a:pt x="296307" y="88900"/>
                  <a:pt x="285750" y="88900"/>
                </a:cubicBezTo>
                <a:lnTo>
                  <a:pt x="25400" y="88900"/>
                </a:lnTo>
                <a:cubicBezTo>
                  <a:pt x="11351" y="88900"/>
                  <a:pt x="0" y="100251"/>
                  <a:pt x="0" y="114300"/>
                </a:cubicBezTo>
                <a:cubicBezTo>
                  <a:pt x="0" y="128349"/>
                  <a:pt x="11351" y="139700"/>
                  <a:pt x="25400" y="139700"/>
                </a:cubicBezTo>
                <a:lnTo>
                  <a:pt x="285750" y="139700"/>
                </a:lnTo>
                <a:cubicBezTo>
                  <a:pt x="324326" y="139700"/>
                  <a:pt x="355600" y="108426"/>
                  <a:pt x="355600" y="69850"/>
                </a:cubicBezTo>
                <a:cubicBezTo>
                  <a:pt x="355600" y="31274"/>
                  <a:pt x="324326" y="0"/>
                  <a:pt x="285750" y="0"/>
                </a:cubicBezTo>
                <a:lnTo>
                  <a:pt x="254000" y="0"/>
                </a:lnTo>
                <a:cubicBezTo>
                  <a:pt x="239951" y="0"/>
                  <a:pt x="228600" y="11351"/>
                  <a:pt x="228600" y="25400"/>
                </a:cubicBezTo>
                <a:close/>
                <a:moveTo>
                  <a:pt x="279400" y="304800"/>
                </a:moveTo>
                <a:cubicBezTo>
                  <a:pt x="279400" y="318849"/>
                  <a:pt x="290751" y="330200"/>
                  <a:pt x="304800" y="330200"/>
                </a:cubicBezTo>
                <a:lnTo>
                  <a:pt x="330200" y="330200"/>
                </a:lnTo>
                <a:cubicBezTo>
                  <a:pt x="372269" y="330200"/>
                  <a:pt x="406400" y="296069"/>
                  <a:pt x="406400" y="254000"/>
                </a:cubicBezTo>
                <a:cubicBezTo>
                  <a:pt x="406400" y="211931"/>
                  <a:pt x="372269" y="177800"/>
                  <a:pt x="330200" y="177800"/>
                </a:cubicBezTo>
                <a:lnTo>
                  <a:pt x="25400" y="177800"/>
                </a:lnTo>
                <a:cubicBezTo>
                  <a:pt x="11351" y="177800"/>
                  <a:pt x="0" y="189151"/>
                  <a:pt x="0" y="203200"/>
                </a:cubicBezTo>
                <a:cubicBezTo>
                  <a:pt x="0" y="217249"/>
                  <a:pt x="11351" y="228600"/>
                  <a:pt x="25400" y="228600"/>
                </a:cubicBezTo>
                <a:lnTo>
                  <a:pt x="330200" y="228600"/>
                </a:lnTo>
                <a:cubicBezTo>
                  <a:pt x="344249" y="228600"/>
                  <a:pt x="355600" y="239951"/>
                  <a:pt x="355600" y="254000"/>
                </a:cubicBezTo>
                <a:cubicBezTo>
                  <a:pt x="355600" y="268049"/>
                  <a:pt x="344249" y="279400"/>
                  <a:pt x="330200" y="279400"/>
                </a:cubicBezTo>
                <a:lnTo>
                  <a:pt x="304800" y="279400"/>
                </a:lnTo>
                <a:cubicBezTo>
                  <a:pt x="290751" y="279400"/>
                  <a:pt x="279400" y="290751"/>
                  <a:pt x="279400" y="304800"/>
                </a:cubicBezTo>
                <a:close/>
                <a:moveTo>
                  <a:pt x="101600" y="406400"/>
                </a:moveTo>
                <a:lnTo>
                  <a:pt x="133350" y="406400"/>
                </a:lnTo>
                <a:cubicBezTo>
                  <a:pt x="171926" y="406400"/>
                  <a:pt x="203200" y="375126"/>
                  <a:pt x="203200" y="336550"/>
                </a:cubicBezTo>
                <a:cubicBezTo>
                  <a:pt x="203200" y="297974"/>
                  <a:pt x="171926" y="266700"/>
                  <a:pt x="133350" y="266700"/>
                </a:cubicBezTo>
                <a:lnTo>
                  <a:pt x="25400" y="266700"/>
                </a:lnTo>
                <a:cubicBezTo>
                  <a:pt x="11351" y="266700"/>
                  <a:pt x="0" y="278051"/>
                  <a:pt x="0" y="292100"/>
                </a:cubicBezTo>
                <a:cubicBezTo>
                  <a:pt x="0" y="306149"/>
                  <a:pt x="11351" y="317500"/>
                  <a:pt x="25400" y="317500"/>
                </a:cubicBezTo>
                <a:lnTo>
                  <a:pt x="133350" y="317500"/>
                </a:lnTo>
                <a:cubicBezTo>
                  <a:pt x="143907" y="317500"/>
                  <a:pt x="152400" y="325993"/>
                  <a:pt x="152400" y="336550"/>
                </a:cubicBezTo>
                <a:cubicBezTo>
                  <a:pt x="152400" y="347107"/>
                  <a:pt x="143907" y="355600"/>
                  <a:pt x="133350" y="355600"/>
                </a:cubicBezTo>
                <a:lnTo>
                  <a:pt x="101600" y="355600"/>
                </a:lnTo>
                <a:cubicBezTo>
                  <a:pt x="87551" y="355600"/>
                  <a:pt x="76200" y="366951"/>
                  <a:pt x="76200" y="381000"/>
                </a:cubicBezTo>
                <a:cubicBezTo>
                  <a:pt x="76200" y="395049"/>
                  <a:pt x="87551" y="406400"/>
                  <a:pt x="101600" y="406400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22" name="Text 20"/>
          <p:cNvSpPr/>
          <p:nvPr>
            <p:custDataLst>
              <p:tags r:id="rId18"/>
            </p:custDataLst>
          </p:nvPr>
        </p:nvSpPr>
        <p:spPr>
          <a:xfrm>
            <a:off x="10896600" y="1625600"/>
            <a:ext cx="431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空气炸锅 / 烤箱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Shape 21"/>
          <p:cNvSpPr/>
          <p:nvPr>
            <p:custDataLst>
              <p:tags r:id="rId19"/>
            </p:custDataLst>
          </p:nvPr>
        </p:nvSpPr>
        <p:spPr>
          <a:xfrm>
            <a:off x="10896600" y="2057400"/>
            <a:ext cx="762000" cy="279400"/>
          </a:xfrm>
          <a:prstGeom prst="rect">
            <a:avLst/>
          </a:prstGeom>
          <a:solidFill>
            <a:srgbClr val="4CAF50"/>
          </a:solidFill>
        </p:spPr>
      </p:sp>
      <p:sp>
        <p:nvSpPr>
          <p:cNvPr id="24" name="Text 22"/>
          <p:cNvSpPr/>
          <p:nvPr>
            <p:custDataLst>
              <p:tags r:id="rId20"/>
            </p:custDataLst>
          </p:nvPr>
        </p:nvSpPr>
        <p:spPr>
          <a:xfrm>
            <a:off x="10896600" y="2057400"/>
            <a:ext cx="762000" cy="279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 23"/>
          <p:cNvSpPr/>
          <p:nvPr>
            <p:custDataLst>
              <p:tags r:id="rId21"/>
            </p:custDataLst>
          </p:nvPr>
        </p:nvSpPr>
        <p:spPr>
          <a:xfrm>
            <a:off x="10896600" y="2463800"/>
            <a:ext cx="4318000" cy="406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适配性：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不适用于主流程，但可用于凤爪预处理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操作参数：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凤爪经白醋和生抽处理后，表面刷薄油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空气炸锅200℃炸15-20min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或烤箱220℃烤约20min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优势：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可获得类似"爆皮"效果，且用油量更少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后续：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仍需飞水后进入炖煮环节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812800" y="6985000"/>
            <a:ext cx="14630400" cy="635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27" name="Text 25"/>
          <p:cNvSpPr/>
          <p:nvPr/>
        </p:nvSpPr>
        <p:spPr>
          <a:xfrm>
            <a:off x="1066800" y="7061200"/>
            <a:ext cx="14122400" cy="482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核心原则不变：</a:t>
            </a: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无论使用何种现代厨具，"道"层面的原理（分时投料、温度控制、风味层次）始终适用，"术"层面的参数需根据设备特性灵活调整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「多味干料复水与分时焖炖」通用流程 · 扩展应用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10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524000" cy="1524000"/>
          </a:xfrm>
          <a:prstGeom prst="rect">
            <a:avLst/>
          </a:prstGeom>
          <a:solidFill>
            <a:srgbClr val="FFFFFF">
              <a:alpha val="0"/>
            </a:srgbClr>
          </a:solidFill>
          <a:ln w="6350">
            <a:solidFill>
              <a:srgbClr val="FFFFFF">
                <a:alpha val="3137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14732000" y="7620000"/>
            <a:ext cx="1524000" cy="1524000"/>
          </a:xfrm>
          <a:prstGeom prst="rect">
            <a:avLst/>
          </a:prstGeom>
          <a:solidFill>
            <a:srgbClr val="FFFFFF">
              <a:alpha val="0"/>
            </a:srgbClr>
          </a:solidFill>
          <a:ln w="6350">
            <a:solidFill>
              <a:srgbClr val="FFFFFF">
                <a:alpha val="3137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778000" y="609600"/>
            <a:ext cx="10160000" cy="558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以道驭术，以术证道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1778000" y="1447800"/>
            <a:ext cx="2540000" cy="0"/>
          </a:xfrm>
          <a:prstGeom prst="straightConnector1">
            <a:avLst/>
          </a:prstGeom>
          <a:noFill/>
          <a:ln w="635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6" name="Shape 4"/>
          <p:cNvSpPr/>
          <p:nvPr/>
        </p:nvSpPr>
        <p:spPr>
          <a:xfrm>
            <a:off x="1778000" y="1498600"/>
            <a:ext cx="2540000" cy="0"/>
          </a:xfrm>
          <a:prstGeom prst="straightConnector1">
            <a:avLst/>
          </a:prstGeom>
          <a:noFill/>
          <a:ln w="635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7" name="Shape 5"/>
          <p:cNvSpPr/>
          <p:nvPr/>
        </p:nvSpPr>
        <p:spPr>
          <a:xfrm>
            <a:off x="1778000" y="1879600"/>
            <a:ext cx="152400" cy="1524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8" name="Text 6"/>
          <p:cNvSpPr/>
          <p:nvPr/>
        </p:nvSpPr>
        <p:spPr>
          <a:xfrm>
            <a:off x="2082800" y="1778000"/>
            <a:ext cx="1066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"道"提供烹饪的</a:t>
            </a:r>
            <a:r>
              <a:rPr lang="en-US" sz="1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底层逻辑与判断标准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理解食材特性与反应原理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1778000" y="2514600"/>
            <a:ext cx="152400" cy="1524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0" name="Text 8"/>
          <p:cNvSpPr/>
          <p:nvPr/>
        </p:nvSpPr>
        <p:spPr>
          <a:xfrm>
            <a:off x="2082800" y="2413000"/>
            <a:ext cx="1066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"术"提供</a:t>
            </a:r>
            <a:r>
              <a:rPr lang="en-US" sz="1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可执行的操作参数与纠偏方法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精准控制每一步工艺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1778000" y="3149600"/>
            <a:ext cx="152400" cy="1524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2" name="Text 10"/>
          <p:cNvSpPr/>
          <p:nvPr/>
        </p:nvSpPr>
        <p:spPr>
          <a:xfrm>
            <a:off x="2082800" y="3048000"/>
            <a:ext cx="10668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二者结合形成从</a:t>
            </a:r>
            <a:r>
              <a:rPr lang="en-US" sz="1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单一菜品到通用流程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的完整知识体系，实现标准化复用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1778000" y="3683000"/>
            <a:ext cx="12700000" cy="0"/>
          </a:xfrm>
          <a:prstGeom prst="straightConnector1">
            <a:avLst/>
          </a:prstGeom>
          <a:noFill/>
          <a:ln w="12700">
            <a:solidFill>
              <a:srgbClr val="FFFFFF">
                <a:alpha val="12549"/>
              </a:srgbClr>
            </a:solidFill>
            <a:prstDash val="solid"/>
            <a:headEnd type="none"/>
            <a:tailEnd type="none"/>
          </a:ln>
        </p:spPr>
      </p:sp>
      <p:sp>
        <p:nvSpPr>
          <p:cNvPr id="14" name="Text 12"/>
          <p:cNvSpPr/>
          <p:nvPr/>
        </p:nvSpPr>
        <p:spPr>
          <a:xfrm>
            <a:off x="1778000" y="4013200"/>
            <a:ext cx="635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核心要点回顾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778000" y="4597400"/>
            <a:ext cx="1270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发之道：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精准复水是唤醒干制海味的关键第一步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1778000" y="5080000"/>
            <a:ext cx="1270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皮之道：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四步工艺链决定虎皮成败，每步不可省略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1778000" y="5562600"/>
            <a:ext cx="1270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序之道：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分时投料是口感层次分明的核心保障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778000" y="6045200"/>
            <a:ext cx="1270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味之道：</a:t>
            </a:r>
            <a:r>
              <a:rPr lang="en-US" sz="18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四重调味体系构建立体风味，避免大锅炖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1778000" y="6604000"/>
            <a:ext cx="12700000" cy="0"/>
          </a:xfrm>
          <a:prstGeom prst="straightConnector1">
            <a:avLst/>
          </a:prstGeom>
          <a:noFill/>
          <a:ln w="12700">
            <a:solidFill>
              <a:srgbClr val="FFFFFF">
                <a:alpha val="8235"/>
              </a:srgbClr>
            </a:solidFill>
            <a:prstDash val="solid"/>
            <a:headEnd type="none"/>
            <a:tailEnd type="none"/>
          </a:ln>
        </p:spPr>
      </p:sp>
      <p:sp>
        <p:nvSpPr>
          <p:cNvPr id="20" name="Text 18"/>
          <p:cNvSpPr/>
          <p:nvPr/>
        </p:nvSpPr>
        <p:spPr>
          <a:xfrm>
            <a:off x="1778000" y="7061200"/>
            <a:ext cx="762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菜品研发技术部 · 内部培训资料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778000" y="7442200"/>
            <a:ext cx="762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3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本文基于「鲍鱼一品煲」SOP整理，保留核心技术参数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5080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 CONTENTS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1778000" y="1270000"/>
            <a:ext cx="12700000" cy="2794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5" name="Shape 3"/>
          <p:cNvSpPr/>
          <p:nvPr/>
        </p:nvSpPr>
        <p:spPr>
          <a:xfrm>
            <a:off x="1778000" y="1270000"/>
            <a:ext cx="12700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6" name="Text 4"/>
          <p:cNvSpPr/>
          <p:nvPr>
            <p:custDataLst>
              <p:tags r:id="rId1"/>
            </p:custDataLst>
          </p:nvPr>
        </p:nvSpPr>
        <p:spPr>
          <a:xfrm>
            <a:off x="2159000" y="1651000"/>
            <a:ext cx="1016000" cy="635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>
            <p:custDataLst>
              <p:tags r:id="rId2"/>
            </p:custDataLst>
          </p:nvPr>
        </p:nvSpPr>
        <p:spPr>
          <a:xfrm>
            <a:off x="2159000" y="2349500"/>
            <a:ext cx="11938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 — 烹饪理念与原理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3"/>
            </p:custDataLst>
          </p:nvPr>
        </p:nvSpPr>
        <p:spPr>
          <a:xfrm>
            <a:off x="2159000" y="2921000"/>
            <a:ext cx="11938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从"发、皮、序、味"四个维度深度解读鲍鱼一品煲的烹饪哲学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涵盖干料复水、虎皮塑形、分时投料、风味叠加四大核心原理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1778000" y="4572000"/>
            <a:ext cx="12700000" cy="2794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0" name="Shape 8"/>
          <p:cNvSpPr/>
          <p:nvPr/>
        </p:nvSpPr>
        <p:spPr>
          <a:xfrm>
            <a:off x="1778000" y="4572000"/>
            <a:ext cx="12700000" cy="508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1" name="Text 9"/>
          <p:cNvSpPr/>
          <p:nvPr>
            <p:custDataLst>
              <p:tags r:id="rId4"/>
            </p:custDataLst>
          </p:nvPr>
        </p:nvSpPr>
        <p:spPr>
          <a:xfrm>
            <a:off x="2159000" y="4953000"/>
            <a:ext cx="1016000" cy="635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>
            <p:custDataLst>
              <p:tags r:id="rId5"/>
            </p:custDataLst>
          </p:nvPr>
        </p:nvSpPr>
        <p:spPr>
          <a:xfrm>
            <a:off x="2159000" y="5651500"/>
            <a:ext cx="11938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术 — 操作技法与通用流程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>
            <p:custDataLst>
              <p:tags r:id="rId6"/>
            </p:custDataLst>
          </p:nvPr>
        </p:nvSpPr>
        <p:spPr>
          <a:xfrm>
            <a:off x="2159000" y="6223000"/>
            <a:ext cx="11938000" cy="762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六艺操作参数、可复用通用流程、主料替换方案与常见问题纠偏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从单一菜品到通用工艺的标准化知识体系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4859000" y="8636000"/>
            <a:ext cx="1016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/ 16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B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09600" cy="91440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3" name="Text 1"/>
          <p:cNvSpPr/>
          <p:nvPr/>
        </p:nvSpPr>
        <p:spPr>
          <a:xfrm>
            <a:off x="9144000" y="1524000"/>
            <a:ext cx="6604000" cy="152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8000" b="1" dirty="0">
                <a:solidFill>
                  <a:srgbClr val="FFFFFF">
                    <a:alpha val="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CHAPTER 01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270000" y="3556000"/>
            <a:ext cx="9525000" cy="660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 — 烹饪理念与原理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1270000" y="4368800"/>
            <a:ext cx="1270000" cy="0"/>
          </a:xfrm>
          <a:prstGeom prst="straightConnector1">
            <a:avLst/>
          </a:prstGeom>
          <a:noFill/>
          <a:ln w="1270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6" name="Text 4"/>
          <p:cNvSpPr/>
          <p:nvPr/>
        </p:nvSpPr>
        <p:spPr>
          <a:xfrm>
            <a:off x="1270000" y="4622800"/>
            <a:ext cx="8890000" cy="381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从"发、皮、序、味"四维度解读鲍鱼一品煲的烹饪哲学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13716000" y="8636000"/>
            <a:ext cx="2032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第一章 / 共二章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发之道：海味的深度唤醒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Image 0" descr="https://kimi-img.moonshot.cn/pub/slides/okc/yi4a5c3ycct6y/mnt/agents/output/abalone_ppt/images/4_How_to_Rehydrate_Fish_Maw_Po_Wing.png"/>
          <p:cNvPicPr>
            <a:picLocks noChangeAspect="1"/>
          </p:cNvPicPr>
          <p:nvPr/>
        </p:nvPicPr>
        <p:blipFill>
          <a:blip r:embed="rId1"/>
          <a:srcRect l="4762" r="4762"/>
          <a:stretch>
            <a:fillRect/>
          </a:stretch>
        </p:blipFill>
        <p:spPr>
          <a:xfrm>
            <a:off x="812800" y="914400"/>
            <a:ext cx="4826000" cy="35560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892800" y="914400"/>
            <a:ext cx="9550400" cy="3556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7" name="Shape 4"/>
          <p:cNvSpPr/>
          <p:nvPr/>
        </p:nvSpPr>
        <p:spPr>
          <a:xfrm>
            <a:off x="5892800" y="914400"/>
            <a:ext cx="9550400" cy="381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8" name="Text 5"/>
          <p:cNvSpPr/>
          <p:nvPr/>
        </p:nvSpPr>
        <p:spPr>
          <a:xfrm>
            <a:off x="6146800" y="1066800"/>
            <a:ext cx="90424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核心原理：干制-复水的精准控制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6"/>
          <p:cNvSpPr/>
          <p:nvPr/>
        </p:nvSpPr>
        <p:spPr>
          <a:xfrm>
            <a:off x="6146800" y="1498600"/>
            <a:ext cx="9042400" cy="2794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花胶处理：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先蒸20分钟软化坚硬结构，再以50℃温水浸泡8-9小时，使胶质均匀吸水，达到软糯Q弹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花菇处理：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冷水浸泡6-8小时，让细胞缓慢吸水，将鸟苷酸等鲜味物质锁在菇体内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关键控制点：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温度决定复水质量——花胶忌沸水（外烂内硬），花菇忌热水（香气流失）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12800" y="4724400"/>
            <a:ext cx="7162800" cy="1778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11" name="Text 8"/>
          <p:cNvSpPr/>
          <p:nvPr/>
        </p:nvSpPr>
        <p:spPr>
          <a:xfrm>
            <a:off x="1066800" y="4851400"/>
            <a:ext cx="254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正确操作结果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066800" y="5207000"/>
            <a:ext cx="6654800" cy="1143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花胶：软糯Q弹，胶质完整保留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花菇：菇香浓郁，口感饱满有弹性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鲜味物质充分锁存在食材内部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8280400" y="4724400"/>
            <a:ext cx="7162800" cy="17780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14" name="Text 11"/>
          <p:cNvSpPr/>
          <p:nvPr/>
        </p:nvSpPr>
        <p:spPr>
          <a:xfrm>
            <a:off x="8534400" y="4851400"/>
            <a:ext cx="254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FF99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错误操作后果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8534400" y="5207000"/>
            <a:ext cx="6654800" cy="1143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花胶沸水复水：外层糊化软烂，内部硬芯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花菇热水急泡：菇香溶于水，菇体无味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营养与鲜味双重流失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812800" y="6731000"/>
            <a:ext cx="14630400" cy="762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7" name="Text 14"/>
          <p:cNvSpPr/>
          <p:nvPr/>
        </p:nvSpPr>
        <p:spPr>
          <a:xfrm>
            <a:off x="1066800" y="6832600"/>
            <a:ext cx="141224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关键参数：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花胶：蒸20min → 50℃温水浸泡8-9h ｜ 花菇：冷水浸泡6-8h ｜ 核心原则：根据食材特性选择复水方式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技术文档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皮之道：凤爪虎皮的塑形哲学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812800" y="914400"/>
            <a:ext cx="34544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812800" y="914400"/>
            <a:ext cx="34544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990600" y="1041400"/>
            <a:ext cx="76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990600" y="1447800"/>
            <a:ext cx="30988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白醋焯水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>
            <p:custDataLst>
              <p:tags r:id="rId5"/>
            </p:custDataLst>
          </p:nvPr>
        </p:nvSpPr>
        <p:spPr>
          <a:xfrm>
            <a:off x="990600" y="1828800"/>
            <a:ext cx="3098800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冷水下锅加白醋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软化表皮，改变蛋白质pH值，使高温下更易脱水起泡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去除腥味，为虎皮形成创造条件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>
            <p:custDataLst>
              <p:tags r:id="rId6"/>
            </p:custDataLst>
          </p:nvPr>
        </p:nvSpPr>
        <p:spPr>
          <a:xfrm>
            <a:off x="4521200" y="914400"/>
            <a:ext cx="34544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1" name="Shape 9"/>
          <p:cNvSpPr/>
          <p:nvPr>
            <p:custDataLst>
              <p:tags r:id="rId7"/>
            </p:custDataLst>
          </p:nvPr>
        </p:nvSpPr>
        <p:spPr>
          <a:xfrm>
            <a:off x="4521200" y="914400"/>
            <a:ext cx="34544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4699000" y="1041400"/>
            <a:ext cx="76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>
            <p:custDataLst>
              <p:tags r:id="rId9"/>
            </p:custDataLst>
          </p:nvPr>
        </p:nvSpPr>
        <p:spPr>
          <a:xfrm>
            <a:off x="4699000" y="1447800"/>
            <a:ext cx="30988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生抽腌制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>
            <p:custDataLst>
              <p:tags r:id="rId10"/>
            </p:custDataLst>
          </p:nvPr>
        </p:nvSpPr>
        <p:spPr>
          <a:xfrm>
            <a:off x="4699000" y="1828800"/>
            <a:ext cx="3098800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沥干后涂抹生抽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提供糖分和氨基酸，是美拉德反应的底物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提供底味，形成金黄色泽来源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Shape 13"/>
          <p:cNvSpPr/>
          <p:nvPr>
            <p:custDataLst>
              <p:tags r:id="rId11"/>
            </p:custDataLst>
          </p:nvPr>
        </p:nvSpPr>
        <p:spPr>
          <a:xfrm>
            <a:off x="8229600" y="914400"/>
            <a:ext cx="34544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16" name="Shape 14"/>
          <p:cNvSpPr/>
          <p:nvPr>
            <p:custDataLst>
              <p:tags r:id="rId12"/>
            </p:custDataLst>
          </p:nvPr>
        </p:nvSpPr>
        <p:spPr>
          <a:xfrm>
            <a:off x="8229600" y="914400"/>
            <a:ext cx="34544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7" name="Text 15"/>
          <p:cNvSpPr/>
          <p:nvPr>
            <p:custDataLst>
              <p:tags r:id="rId13"/>
            </p:custDataLst>
          </p:nvPr>
        </p:nvSpPr>
        <p:spPr>
          <a:xfrm>
            <a:off x="8407400" y="1041400"/>
            <a:ext cx="76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>
            <p:custDataLst>
              <p:tags r:id="rId14"/>
            </p:custDataLst>
          </p:nvPr>
        </p:nvSpPr>
        <p:spPr>
          <a:xfrm>
            <a:off x="8407400" y="1447800"/>
            <a:ext cx="30988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高温油炸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 17"/>
          <p:cNvSpPr/>
          <p:nvPr>
            <p:custDataLst>
              <p:tags r:id="rId15"/>
            </p:custDataLst>
          </p:nvPr>
        </p:nvSpPr>
        <p:spPr>
          <a:xfrm>
            <a:off x="8407400" y="1828800"/>
            <a:ext cx="3098800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八九成油温炸至金黄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表皮水分瞬间汽化，胶原蛋白急剧膨胀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形成"爆起"的虎皮结构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Shape 18"/>
          <p:cNvSpPr/>
          <p:nvPr>
            <p:custDataLst>
              <p:tags r:id="rId16"/>
            </p:custDataLst>
          </p:nvPr>
        </p:nvSpPr>
        <p:spPr>
          <a:xfrm>
            <a:off x="11938000" y="914400"/>
            <a:ext cx="35052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1" name="Shape 19"/>
          <p:cNvSpPr/>
          <p:nvPr>
            <p:custDataLst>
              <p:tags r:id="rId17"/>
            </p:custDataLst>
          </p:nvPr>
        </p:nvSpPr>
        <p:spPr>
          <a:xfrm>
            <a:off x="11938000" y="914400"/>
            <a:ext cx="35052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22" name="Text 20"/>
          <p:cNvSpPr/>
          <p:nvPr>
            <p:custDataLst>
              <p:tags r:id="rId18"/>
            </p:custDataLst>
          </p:nvPr>
        </p:nvSpPr>
        <p:spPr>
          <a:xfrm>
            <a:off x="12115800" y="1041400"/>
            <a:ext cx="762000" cy="381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>
            <p:custDataLst>
              <p:tags r:id="rId19"/>
            </p:custDataLst>
          </p:nvPr>
        </p:nvSpPr>
        <p:spPr>
          <a:xfrm>
            <a:off x="12115800" y="1447800"/>
            <a:ext cx="31496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飞水去油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>
            <p:custDataLst>
              <p:tags r:id="rId20"/>
            </p:custDataLst>
          </p:nvPr>
        </p:nvSpPr>
        <p:spPr>
          <a:xfrm>
            <a:off x="12115800" y="1828800"/>
            <a:ext cx="3149600" cy="1905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炸后放入沸水汆烫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洗去附着油脂，疏通虎皮蜂窝结构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目的：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汤汁清爽不腻，虎皮更好吸收汤汁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812800" y="4191000"/>
            <a:ext cx="14630400" cy="1143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26" name="Text 24"/>
          <p:cNvSpPr/>
          <p:nvPr/>
        </p:nvSpPr>
        <p:spPr>
          <a:xfrm>
            <a:off x="1066800" y="4292600"/>
            <a:ext cx="381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b="1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虎皮形成的关键判断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66800" y="4648200"/>
            <a:ext cx="8890000" cy="558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表皮呈海绵状蜂窝结构 | 色泽金黄 | 用手触摸有粗糙颗粒感 | 炖煮时能充分吸收汤汁膨胀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812800" y="5537200"/>
            <a:ext cx="14630400" cy="2540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9" name="Text 27"/>
          <p:cNvSpPr/>
          <p:nvPr/>
        </p:nvSpPr>
        <p:spPr>
          <a:xfrm>
            <a:off x="1066800" y="5664200"/>
            <a:ext cx="381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常见错误与后果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0" name="Table 0"/>
          <p:cNvGraphicFramePr>
            <a:graphicFrameLocks noGrp="1"/>
          </p:cNvGraphicFramePr>
          <p:nvPr/>
        </p:nvGraphicFramePr>
        <p:xfrm>
          <a:off x="1066800" y="6070600"/>
          <a:ext cx="14122400" cy="1854200"/>
        </p:xfrm>
        <a:graphic>
          <a:graphicData uri="http://schemas.openxmlformats.org/drawingml/2006/table">
            <a:tbl>
              <a:tblPr/>
              <a:tblGrid>
                <a:gridCol w="3530600"/>
                <a:gridCol w="5295900"/>
                <a:gridCol w="5295900"/>
              </a:tblGrid>
              <a:tr h="463550"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错误操作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直接后果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口感表现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跳过白醋焯水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表皮蛋白质pH值未改变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虎皮产生不充分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油温不足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水分无法瞬间汽化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凤爪被炸干不起泡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不飞水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油脂堵塞蜂窝结构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汤汁油腻、难以入味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" name="Text 28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技术文档 · 凤爪预处理工艺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序之道：分时投料的口感交响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812800" y="914400"/>
            <a:ext cx="14630400" cy="762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6" name="Text 4"/>
          <p:cNvSpPr/>
          <p:nvPr/>
        </p:nvSpPr>
        <p:spPr>
          <a:xfrm>
            <a:off x="1066800" y="990600"/>
            <a:ext cx="141224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根本法则：</a:t>
            </a:r>
            <a:r>
              <a:rPr 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"难熟先下，易熟后下" —— 让不同耐煮度的食材在同一锅中达到各自最佳口感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5"/>
          <p:cNvSpPr/>
          <p:nvPr>
            <p:custDataLst>
              <p:tags r:id="rId1"/>
            </p:custDataLst>
          </p:nvPr>
        </p:nvSpPr>
        <p:spPr>
          <a:xfrm>
            <a:off x="1270000" y="2667000"/>
            <a:ext cx="13716000" cy="0"/>
          </a:xfrm>
          <a:prstGeom prst="straightConnector1">
            <a:avLst/>
          </a:prstGeom>
          <a:noFill/>
          <a:ln w="38100">
            <a:solidFill>
              <a:srgbClr val="0C1B33"/>
            </a:solidFill>
            <a:prstDash val="solid"/>
            <a:headEnd type="none"/>
            <a:tailEnd type="arrow"/>
          </a:ln>
        </p:spPr>
      </p:sp>
      <p:sp>
        <p:nvSpPr>
          <p:cNvPr id="8" name="Shape 6"/>
          <p:cNvSpPr/>
          <p:nvPr>
            <p:custDataLst>
              <p:tags r:id="rId2"/>
            </p:custDataLst>
          </p:nvPr>
        </p:nvSpPr>
        <p:spPr>
          <a:xfrm>
            <a:off x="1270000" y="2565400"/>
            <a:ext cx="203200" cy="2032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9" name="Text 7"/>
          <p:cNvSpPr/>
          <p:nvPr>
            <p:custDataLst>
              <p:tags r:id="rId3"/>
            </p:custDataLst>
          </p:nvPr>
        </p:nvSpPr>
        <p:spPr>
          <a:xfrm>
            <a:off x="889000" y="2159000"/>
            <a:ext cx="9652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T+0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>
            <p:custDataLst>
              <p:tags r:id="rId4"/>
            </p:custDataLst>
          </p:nvPr>
        </p:nvSpPr>
        <p:spPr>
          <a:xfrm>
            <a:off x="5842000" y="2565400"/>
            <a:ext cx="203200" cy="2032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1" name="Text 9"/>
          <p:cNvSpPr/>
          <p:nvPr>
            <p:custDataLst>
              <p:tags r:id="rId5"/>
            </p:custDataLst>
          </p:nvPr>
        </p:nvSpPr>
        <p:spPr>
          <a:xfrm>
            <a:off x="5397500" y="2159000"/>
            <a:ext cx="10922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T+60min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Shape 10"/>
          <p:cNvSpPr/>
          <p:nvPr>
            <p:custDataLst>
              <p:tags r:id="rId6"/>
            </p:custDataLst>
          </p:nvPr>
        </p:nvSpPr>
        <p:spPr>
          <a:xfrm>
            <a:off x="10414000" y="2565400"/>
            <a:ext cx="203200" cy="2032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13" name="Text 11"/>
          <p:cNvSpPr/>
          <p:nvPr>
            <p:custDataLst>
              <p:tags r:id="rId7"/>
            </p:custDataLst>
          </p:nvPr>
        </p:nvSpPr>
        <p:spPr>
          <a:xfrm>
            <a:off x="9969500" y="2159000"/>
            <a:ext cx="10922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T+75min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Shape 12"/>
          <p:cNvSpPr/>
          <p:nvPr>
            <p:custDataLst>
              <p:tags r:id="rId8"/>
            </p:custDataLst>
          </p:nvPr>
        </p:nvSpPr>
        <p:spPr>
          <a:xfrm>
            <a:off x="14732000" y="2565400"/>
            <a:ext cx="203200" cy="2032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15" name="Text 13"/>
          <p:cNvSpPr/>
          <p:nvPr>
            <p:custDataLst>
              <p:tags r:id="rId9"/>
            </p:custDataLst>
          </p:nvPr>
        </p:nvSpPr>
        <p:spPr>
          <a:xfrm>
            <a:off x="14351000" y="2159000"/>
            <a:ext cx="9652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出品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Shape 14"/>
          <p:cNvSpPr/>
          <p:nvPr>
            <p:custDataLst>
              <p:tags r:id="rId10"/>
            </p:custDataLst>
          </p:nvPr>
        </p:nvSpPr>
        <p:spPr>
          <a:xfrm>
            <a:off x="812800" y="3162300"/>
            <a:ext cx="3429000" cy="3048000"/>
          </a:xfrm>
          <a:prstGeom prst="rect">
            <a:avLst/>
          </a:prstGeom>
          <a:solidFill>
            <a:srgbClr val="F0EDE8"/>
          </a:solidFill>
        </p:spPr>
        <p:txBody>
          <a:bodyPr/>
          <a:p>
            <a:endParaRPr lang="zh-CN" altLang="en-US"/>
          </a:p>
        </p:txBody>
      </p:sp>
      <p:sp>
        <p:nvSpPr>
          <p:cNvPr id="17" name="Shape 15"/>
          <p:cNvSpPr/>
          <p:nvPr>
            <p:custDataLst>
              <p:tags r:id="rId11"/>
            </p:custDataLst>
          </p:nvPr>
        </p:nvSpPr>
        <p:spPr>
          <a:xfrm>
            <a:off x="812800" y="3175000"/>
            <a:ext cx="3429000" cy="381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18" name="Shape 16"/>
          <p:cNvSpPr/>
          <p:nvPr>
            <p:custDataLst>
              <p:tags r:id="rId12"/>
            </p:custDataLst>
          </p:nvPr>
        </p:nvSpPr>
        <p:spPr>
          <a:xfrm>
            <a:off x="1035050" y="3352800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95548" y="-15716"/>
                </a:moveTo>
                <a:cubicBezTo>
                  <a:pt x="101084" y="-20360"/>
                  <a:pt x="109240" y="-20181"/>
                  <a:pt x="114538" y="-15180"/>
                </a:cubicBezTo>
                <a:cubicBezTo>
                  <a:pt x="121860" y="-8275"/>
                  <a:pt x="128409" y="-655"/>
                  <a:pt x="134719" y="7084"/>
                </a:cubicBezTo>
                <a:cubicBezTo>
                  <a:pt x="142756" y="16907"/>
                  <a:pt x="152400" y="29885"/>
                  <a:pt x="161687" y="45303"/>
                </a:cubicBezTo>
                <a:cubicBezTo>
                  <a:pt x="164783" y="41255"/>
                  <a:pt x="167640" y="37683"/>
                  <a:pt x="170140" y="34647"/>
                </a:cubicBezTo>
                <a:cubicBezTo>
                  <a:pt x="170795" y="33873"/>
                  <a:pt x="171450" y="33040"/>
                  <a:pt x="172105" y="32206"/>
                </a:cubicBezTo>
                <a:cubicBezTo>
                  <a:pt x="176808" y="26372"/>
                  <a:pt x="182642" y="19050"/>
                  <a:pt x="190440" y="19050"/>
                </a:cubicBezTo>
                <a:cubicBezTo>
                  <a:pt x="198418" y="19050"/>
                  <a:pt x="204014" y="26134"/>
                  <a:pt x="208776" y="32206"/>
                </a:cubicBezTo>
                <a:cubicBezTo>
                  <a:pt x="209550" y="33218"/>
                  <a:pt x="210324" y="34171"/>
                  <a:pt x="211098" y="35064"/>
                </a:cubicBezTo>
                <a:cubicBezTo>
                  <a:pt x="217230" y="42446"/>
                  <a:pt x="225385" y="53102"/>
                  <a:pt x="233541" y="66258"/>
                </a:cubicBezTo>
                <a:cubicBezTo>
                  <a:pt x="249734" y="92393"/>
                  <a:pt x="266640" y="129600"/>
                  <a:pt x="266640" y="171390"/>
                </a:cubicBezTo>
                <a:cubicBezTo>
                  <a:pt x="266640" y="245031"/>
                  <a:pt x="206931" y="304740"/>
                  <a:pt x="133290" y="304740"/>
                </a:cubicBezTo>
                <a:cubicBezTo>
                  <a:pt x="59650" y="304740"/>
                  <a:pt x="0" y="245090"/>
                  <a:pt x="0" y="171450"/>
                </a:cubicBezTo>
                <a:cubicBezTo>
                  <a:pt x="0" y="117217"/>
                  <a:pt x="24467" y="70247"/>
                  <a:pt x="47923" y="37505"/>
                </a:cubicBezTo>
                <a:cubicBezTo>
                  <a:pt x="59769" y="21015"/>
                  <a:pt x="71557" y="7799"/>
                  <a:pt x="80427" y="-1250"/>
                </a:cubicBezTo>
                <a:cubicBezTo>
                  <a:pt x="85308" y="-6251"/>
                  <a:pt x="90249" y="-11192"/>
                  <a:pt x="95607" y="-15657"/>
                </a:cubicBezTo>
                <a:close/>
                <a:moveTo>
                  <a:pt x="134362" y="247650"/>
                </a:moveTo>
                <a:cubicBezTo>
                  <a:pt x="149423" y="247650"/>
                  <a:pt x="162758" y="243483"/>
                  <a:pt x="175320" y="235148"/>
                </a:cubicBezTo>
                <a:cubicBezTo>
                  <a:pt x="200382" y="217646"/>
                  <a:pt x="207109" y="182642"/>
                  <a:pt x="192048" y="155138"/>
                </a:cubicBezTo>
                <a:cubicBezTo>
                  <a:pt x="189369" y="149781"/>
                  <a:pt x="182523" y="149423"/>
                  <a:pt x="178653" y="153948"/>
                </a:cubicBezTo>
                <a:lnTo>
                  <a:pt x="163651" y="171390"/>
                </a:lnTo>
                <a:cubicBezTo>
                  <a:pt x="159722" y="175915"/>
                  <a:pt x="152638" y="175796"/>
                  <a:pt x="148947" y="171093"/>
                </a:cubicBezTo>
                <a:cubicBezTo>
                  <a:pt x="138648" y="157936"/>
                  <a:pt x="119717" y="133945"/>
                  <a:pt x="110073" y="121682"/>
                </a:cubicBezTo>
                <a:cubicBezTo>
                  <a:pt x="106859" y="117574"/>
                  <a:pt x="101025" y="116919"/>
                  <a:pt x="97274" y="120551"/>
                </a:cubicBezTo>
                <a:cubicBezTo>
                  <a:pt x="86380" y="131147"/>
                  <a:pt x="66615" y="154365"/>
                  <a:pt x="66615" y="182642"/>
                </a:cubicBezTo>
                <a:cubicBezTo>
                  <a:pt x="66615" y="223480"/>
                  <a:pt x="96738" y="247650"/>
                  <a:pt x="134303" y="247650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19" name="Text 17"/>
          <p:cNvSpPr/>
          <p:nvPr>
            <p:custDataLst>
              <p:tags r:id="rId13"/>
            </p:custDataLst>
          </p:nvPr>
        </p:nvSpPr>
        <p:spPr>
          <a:xfrm>
            <a:off x="1422400" y="3352800"/>
            <a:ext cx="254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凤爪（T+0 下锅）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 18"/>
          <p:cNvSpPr/>
          <p:nvPr>
            <p:custDataLst>
              <p:tags r:id="rId14"/>
            </p:custDataLst>
          </p:nvPr>
        </p:nvSpPr>
        <p:spPr>
          <a:xfrm>
            <a:off x="1016000" y="3784600"/>
            <a:ext cx="3022600" cy="228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炖煮时长：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60分钟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食材特性：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质地坚韧，需长时间炖煮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目标口感：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软糯有嚼劲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判断标准：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皮质松软，筷子可轻易穿透且有弹性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Shape 19"/>
          <p:cNvSpPr/>
          <p:nvPr>
            <p:custDataLst>
              <p:tags r:id="rId15"/>
            </p:custDataLst>
          </p:nvPr>
        </p:nvSpPr>
        <p:spPr>
          <a:xfrm>
            <a:off x="4495800" y="3175000"/>
            <a:ext cx="34290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2" name="Shape 20"/>
          <p:cNvSpPr/>
          <p:nvPr>
            <p:custDataLst>
              <p:tags r:id="rId16"/>
            </p:custDataLst>
          </p:nvPr>
        </p:nvSpPr>
        <p:spPr>
          <a:xfrm>
            <a:off x="4495800" y="3175000"/>
            <a:ext cx="34290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23" name="Shape 21"/>
          <p:cNvSpPr/>
          <p:nvPr>
            <p:custDataLst>
              <p:tags r:id="rId17"/>
            </p:custDataLst>
          </p:nvPr>
        </p:nvSpPr>
        <p:spPr>
          <a:xfrm>
            <a:off x="4699000" y="33528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cubicBezTo>
                  <a:pt x="236512" y="0"/>
                  <a:pt x="304800" y="68288"/>
                  <a:pt x="304800" y="152400"/>
                </a:cubicBezTo>
                <a:cubicBezTo>
                  <a:pt x="304800" y="236512"/>
                  <a:pt x="236512" y="304800"/>
                  <a:pt x="152400" y="304800"/>
                </a:cubicBezTo>
                <a:cubicBezTo>
                  <a:pt x="68288" y="304800"/>
                  <a:pt x="0" y="236512"/>
                  <a:pt x="0" y="152400"/>
                </a:cubicBezTo>
                <a:cubicBezTo>
                  <a:pt x="0" y="68288"/>
                  <a:pt x="68288" y="0"/>
                  <a:pt x="152400" y="0"/>
                </a:cubicBezTo>
                <a:close/>
                <a:moveTo>
                  <a:pt x="138113" y="71438"/>
                </a:moveTo>
                <a:lnTo>
                  <a:pt x="138113" y="152400"/>
                </a:lnTo>
                <a:cubicBezTo>
                  <a:pt x="138113" y="157163"/>
                  <a:pt x="140494" y="161627"/>
                  <a:pt x="144482" y="164306"/>
                </a:cubicBezTo>
                <a:lnTo>
                  <a:pt x="201632" y="202406"/>
                </a:lnTo>
                <a:cubicBezTo>
                  <a:pt x="208181" y="206812"/>
                  <a:pt x="217051" y="205026"/>
                  <a:pt x="221456" y="198418"/>
                </a:cubicBezTo>
                <a:cubicBezTo>
                  <a:pt x="225862" y="191810"/>
                  <a:pt x="224076" y="182999"/>
                  <a:pt x="217468" y="178594"/>
                </a:cubicBezTo>
                <a:lnTo>
                  <a:pt x="166688" y="144780"/>
                </a:lnTo>
                <a:lnTo>
                  <a:pt x="166688" y="71438"/>
                </a:lnTo>
                <a:cubicBezTo>
                  <a:pt x="166688" y="63520"/>
                  <a:pt x="160318" y="57150"/>
                  <a:pt x="152400" y="57150"/>
                </a:cubicBezTo>
                <a:cubicBezTo>
                  <a:pt x="144482" y="57150"/>
                  <a:pt x="138113" y="63520"/>
                  <a:pt x="138113" y="71438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24" name="Text 22"/>
          <p:cNvSpPr/>
          <p:nvPr>
            <p:custDataLst>
              <p:tags r:id="rId18"/>
            </p:custDataLst>
          </p:nvPr>
        </p:nvSpPr>
        <p:spPr>
          <a:xfrm>
            <a:off x="5105400" y="3352800"/>
            <a:ext cx="254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鲍鱼（T+60min 下锅）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 23"/>
          <p:cNvSpPr/>
          <p:nvPr>
            <p:custDataLst>
              <p:tags r:id="rId19"/>
            </p:custDataLst>
          </p:nvPr>
        </p:nvSpPr>
        <p:spPr>
          <a:xfrm>
            <a:off x="4699000" y="3784600"/>
            <a:ext cx="3022600" cy="228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炖煮时长：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15分钟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食材特性：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已开水定型，肉质紧实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目标口感：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弹韧但不硬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判断标准：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吸收汤汁入味即可，久煮变老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Shape 24"/>
          <p:cNvSpPr/>
          <p:nvPr>
            <p:custDataLst>
              <p:tags r:id="rId20"/>
            </p:custDataLst>
          </p:nvPr>
        </p:nvSpPr>
        <p:spPr>
          <a:xfrm>
            <a:off x="8178800" y="3175000"/>
            <a:ext cx="34290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7" name="Shape 25"/>
          <p:cNvSpPr/>
          <p:nvPr>
            <p:custDataLst>
              <p:tags r:id="rId21"/>
            </p:custDataLst>
          </p:nvPr>
        </p:nvSpPr>
        <p:spPr>
          <a:xfrm>
            <a:off x="8178800" y="3175000"/>
            <a:ext cx="3429000" cy="381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28" name="Shape 26"/>
          <p:cNvSpPr/>
          <p:nvPr>
            <p:custDataLst>
              <p:tags r:id="rId22"/>
            </p:custDataLst>
          </p:nvPr>
        </p:nvSpPr>
        <p:spPr>
          <a:xfrm>
            <a:off x="8420100" y="3352800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114300" y="304800"/>
                </a:moveTo>
                <a:cubicBezTo>
                  <a:pt x="51197" y="304800"/>
                  <a:pt x="0" y="253603"/>
                  <a:pt x="0" y="190500"/>
                </a:cubicBezTo>
                <a:cubicBezTo>
                  <a:pt x="0" y="136208"/>
                  <a:pt x="77510" y="27325"/>
                  <a:pt x="99179" y="-2084"/>
                </a:cubicBezTo>
                <a:cubicBezTo>
                  <a:pt x="102691" y="-6846"/>
                  <a:pt x="108228" y="-9525"/>
                  <a:pt x="114181" y="-9525"/>
                </a:cubicBezTo>
                <a:lnTo>
                  <a:pt x="114419" y="-9525"/>
                </a:lnTo>
                <a:cubicBezTo>
                  <a:pt x="120372" y="-9525"/>
                  <a:pt x="125909" y="-6846"/>
                  <a:pt x="129421" y="-2084"/>
                </a:cubicBezTo>
                <a:cubicBezTo>
                  <a:pt x="151090" y="27325"/>
                  <a:pt x="228600" y="136208"/>
                  <a:pt x="228600" y="190500"/>
                </a:cubicBezTo>
                <a:cubicBezTo>
                  <a:pt x="228600" y="253603"/>
                  <a:pt x="177403" y="304800"/>
                  <a:pt x="114300" y="304800"/>
                </a:cubicBezTo>
                <a:close/>
                <a:moveTo>
                  <a:pt x="66675" y="185738"/>
                </a:moveTo>
                <a:cubicBezTo>
                  <a:pt x="66675" y="177820"/>
                  <a:pt x="60305" y="171450"/>
                  <a:pt x="52388" y="171450"/>
                </a:cubicBezTo>
                <a:cubicBezTo>
                  <a:pt x="44470" y="171450"/>
                  <a:pt x="38100" y="177820"/>
                  <a:pt x="38100" y="185738"/>
                </a:cubicBezTo>
                <a:cubicBezTo>
                  <a:pt x="38100" y="230445"/>
                  <a:pt x="74355" y="266700"/>
                  <a:pt x="119062" y="266700"/>
                </a:cubicBezTo>
                <a:cubicBezTo>
                  <a:pt x="126980" y="266700"/>
                  <a:pt x="133350" y="260330"/>
                  <a:pt x="133350" y="252413"/>
                </a:cubicBezTo>
                <a:cubicBezTo>
                  <a:pt x="133350" y="244495"/>
                  <a:pt x="126980" y="238125"/>
                  <a:pt x="119062" y="238125"/>
                </a:cubicBezTo>
                <a:cubicBezTo>
                  <a:pt x="90130" y="238125"/>
                  <a:pt x="66675" y="214670"/>
                  <a:pt x="66675" y="185738"/>
                </a:cubicBezTo>
                <a:close/>
              </a:path>
            </a:pathLst>
          </a:custGeom>
          <a:solidFill>
            <a:srgbClr val="B87333"/>
          </a:solidFill>
        </p:spPr>
      </p:sp>
      <p:sp>
        <p:nvSpPr>
          <p:cNvPr id="29" name="Text 27"/>
          <p:cNvSpPr/>
          <p:nvPr>
            <p:custDataLst>
              <p:tags r:id="rId23"/>
            </p:custDataLst>
          </p:nvPr>
        </p:nvSpPr>
        <p:spPr>
          <a:xfrm>
            <a:off x="8788400" y="3352800"/>
            <a:ext cx="254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花胶（T+75min 浸泡）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 28"/>
          <p:cNvSpPr/>
          <p:nvPr>
            <p:custDataLst>
              <p:tags r:id="rId24"/>
            </p:custDataLst>
          </p:nvPr>
        </p:nvSpPr>
        <p:spPr>
          <a:xfrm>
            <a:off x="8382000" y="3784600"/>
            <a:ext cx="3022600" cy="228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处理时长：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20-30分钟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食材特性：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泡发后已软化，极不耐煮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目标口感：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保留完美弹性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处理方式：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汤汁浸泡调味，非直接炖煮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Shape 29"/>
          <p:cNvSpPr/>
          <p:nvPr>
            <p:custDataLst>
              <p:tags r:id="rId25"/>
            </p:custDataLst>
          </p:nvPr>
        </p:nvSpPr>
        <p:spPr>
          <a:xfrm>
            <a:off x="11861800" y="3175000"/>
            <a:ext cx="3581400" cy="3048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32" name="Shape 30"/>
          <p:cNvSpPr/>
          <p:nvPr>
            <p:custDataLst>
              <p:tags r:id="rId26"/>
            </p:custDataLst>
          </p:nvPr>
        </p:nvSpPr>
        <p:spPr>
          <a:xfrm>
            <a:off x="11861800" y="3175000"/>
            <a:ext cx="3581400" cy="381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33" name="Shape 31"/>
          <p:cNvSpPr/>
          <p:nvPr>
            <p:custDataLst>
              <p:tags r:id="rId27"/>
            </p:custDataLst>
          </p:nvPr>
        </p:nvSpPr>
        <p:spPr>
          <a:xfrm>
            <a:off x="12065000" y="33528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/>
            </a:pathLst>
          </a:custGeom>
          <a:solidFill>
            <a:srgbClr val="1B3A5C"/>
          </a:solidFill>
        </p:spPr>
      </p:sp>
      <p:sp>
        <p:nvSpPr>
          <p:cNvPr id="34" name="Text 32"/>
          <p:cNvSpPr/>
          <p:nvPr>
            <p:custDataLst>
              <p:tags r:id="rId28"/>
            </p:custDataLst>
          </p:nvPr>
        </p:nvSpPr>
        <p:spPr>
          <a:xfrm>
            <a:off x="12471400" y="3352800"/>
            <a:ext cx="2667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花菇（全程垫底）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Text 33"/>
          <p:cNvSpPr/>
          <p:nvPr>
            <p:custDataLst>
              <p:tags r:id="rId29"/>
            </p:custDataLst>
          </p:nvPr>
        </p:nvSpPr>
        <p:spPr>
          <a:xfrm>
            <a:off x="12065000" y="3784600"/>
            <a:ext cx="3175000" cy="2286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炖煮时长：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全程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食材特性：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耐炖且持续释放香气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目标作用：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垫底增香，吸收汤汁精华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400"/>
              </a:spcBef>
            </a:pPr>
            <a:r>
              <a:rPr lang="en-US" sz="1400" b="1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摆放位置：</a:t>
            </a: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砂锅最底层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Shape 34"/>
          <p:cNvSpPr/>
          <p:nvPr/>
        </p:nvSpPr>
        <p:spPr>
          <a:xfrm>
            <a:off x="812800" y="6477000"/>
            <a:ext cx="14630400" cy="1016000"/>
          </a:xfrm>
          <a:prstGeom prst="rect">
            <a:avLst/>
          </a:prstGeom>
          <a:solidFill>
            <a:srgbClr val="5C1A1A"/>
          </a:solidFill>
        </p:spPr>
      </p:sp>
      <p:sp>
        <p:nvSpPr>
          <p:cNvPr id="37" name="Shape 35"/>
          <p:cNvSpPr/>
          <p:nvPr/>
        </p:nvSpPr>
        <p:spPr>
          <a:xfrm>
            <a:off x="1066800" y="67310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cubicBezTo>
                  <a:pt x="161151" y="0"/>
                  <a:pt x="169188" y="4822"/>
                  <a:pt x="173355" y="12502"/>
                </a:cubicBezTo>
                <a:lnTo>
                  <a:pt x="301943" y="250627"/>
                </a:lnTo>
                <a:cubicBezTo>
                  <a:pt x="305931" y="258008"/>
                  <a:pt x="305753" y="266938"/>
                  <a:pt x="301466" y="274141"/>
                </a:cubicBezTo>
                <a:cubicBezTo>
                  <a:pt x="297180" y="281345"/>
                  <a:pt x="289381" y="285750"/>
                  <a:pt x="280987" y="285750"/>
                </a:cubicBezTo>
                <a:lnTo>
                  <a:pt x="23813" y="285750"/>
                </a:lnTo>
                <a:cubicBezTo>
                  <a:pt x="15419" y="285750"/>
                  <a:pt x="7680" y="281345"/>
                  <a:pt x="3334" y="274141"/>
                </a:cubicBezTo>
                <a:cubicBezTo>
                  <a:pt x="-1012" y="266938"/>
                  <a:pt x="-1131" y="258008"/>
                  <a:pt x="2858" y="250627"/>
                </a:cubicBezTo>
                <a:lnTo>
                  <a:pt x="131445" y="12502"/>
                </a:lnTo>
                <a:cubicBezTo>
                  <a:pt x="135612" y="4822"/>
                  <a:pt x="143649" y="0"/>
                  <a:pt x="152400" y="0"/>
                </a:cubicBezTo>
                <a:close/>
                <a:moveTo>
                  <a:pt x="152400" y="100013"/>
                </a:moveTo>
                <a:cubicBezTo>
                  <a:pt x="144482" y="100013"/>
                  <a:pt x="138113" y="106382"/>
                  <a:pt x="138113" y="114300"/>
                </a:cubicBezTo>
                <a:lnTo>
                  <a:pt x="138113" y="180975"/>
                </a:lnTo>
                <a:cubicBezTo>
                  <a:pt x="138113" y="188893"/>
                  <a:pt x="144482" y="195263"/>
                  <a:pt x="152400" y="195263"/>
                </a:cubicBezTo>
                <a:cubicBezTo>
                  <a:pt x="160318" y="195263"/>
                  <a:pt x="166688" y="188893"/>
                  <a:pt x="166688" y="180975"/>
                </a:cubicBezTo>
                <a:lnTo>
                  <a:pt x="166688" y="114300"/>
                </a:lnTo>
                <a:cubicBezTo>
                  <a:pt x="166688" y="106382"/>
                  <a:pt x="160318" y="100013"/>
                  <a:pt x="152400" y="100013"/>
                </a:cubicBezTo>
                <a:close/>
                <a:moveTo>
                  <a:pt x="168295" y="228600"/>
                </a:moveTo>
                <a:cubicBezTo>
                  <a:pt x="168656" y="222700"/>
                  <a:pt x="165714" y="217087"/>
                  <a:pt x="160656" y="214027"/>
                </a:cubicBezTo>
                <a:cubicBezTo>
                  <a:pt x="155599" y="210968"/>
                  <a:pt x="149261" y="210968"/>
                  <a:pt x="144203" y="214027"/>
                </a:cubicBezTo>
                <a:cubicBezTo>
                  <a:pt x="139145" y="217087"/>
                  <a:pt x="136203" y="222700"/>
                  <a:pt x="136565" y="228600"/>
                </a:cubicBezTo>
                <a:cubicBezTo>
                  <a:pt x="136203" y="234500"/>
                  <a:pt x="139145" y="240113"/>
                  <a:pt x="144203" y="243173"/>
                </a:cubicBezTo>
                <a:cubicBezTo>
                  <a:pt x="149261" y="246232"/>
                  <a:pt x="155599" y="246232"/>
                  <a:pt x="160656" y="243173"/>
                </a:cubicBezTo>
                <a:cubicBezTo>
                  <a:pt x="165714" y="240113"/>
                  <a:pt x="168656" y="234500"/>
                  <a:pt x="168295" y="228600"/>
                </a:cubicBezTo>
                <a:close/>
              </a:path>
            </a:pathLst>
          </a:custGeom>
          <a:solidFill>
            <a:srgbClr val="FF9999"/>
          </a:solidFill>
        </p:spPr>
      </p:sp>
      <p:sp>
        <p:nvSpPr>
          <p:cNvPr id="38" name="Text 36"/>
          <p:cNvSpPr/>
          <p:nvPr/>
        </p:nvSpPr>
        <p:spPr>
          <a:xfrm>
            <a:off x="1524000" y="6604000"/>
            <a:ext cx="13716000" cy="762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同时下锅的后果：</a:t>
            </a:r>
            <a:r>
              <a:rPr 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凤爪软糯时，鲍鱼已老如橡胶，花胶则溶化于汤中 —— 所有食材失去独立口感层次，沦为平庸大锅炖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分时炖煮工艺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味之道：风味叠加的多维构建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07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812800" y="914400"/>
            <a:ext cx="3454400" cy="43180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6" name="Text 4"/>
          <p:cNvSpPr/>
          <p:nvPr>
            <p:custDataLst>
              <p:tags r:id="rId2"/>
            </p:custDataLst>
          </p:nvPr>
        </p:nvSpPr>
        <p:spPr>
          <a:xfrm>
            <a:off x="990600" y="1041400"/>
            <a:ext cx="762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990600" y="1549400"/>
            <a:ext cx="30988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990600" y="1930400"/>
            <a:ext cx="30988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基础调味层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 7"/>
          <p:cNvSpPr/>
          <p:nvPr>
            <p:custDataLst>
              <p:tags r:id="rId5"/>
            </p:custDataLst>
          </p:nvPr>
        </p:nvSpPr>
        <p:spPr>
          <a:xfrm>
            <a:off x="990600" y="2311400"/>
            <a:ext cx="3098800" cy="2743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凤爪焯水：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白醋去腥软化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凤爪腌炸：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生抽提供底味与上色基底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为食材建立最基础的味道层次，决定成品风味的起点高度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hape 8"/>
          <p:cNvSpPr/>
          <p:nvPr>
            <p:custDataLst>
              <p:tags r:id="rId6"/>
            </p:custDataLst>
          </p:nvPr>
        </p:nvSpPr>
        <p:spPr>
          <a:xfrm>
            <a:off x="4724400" y="914400"/>
            <a:ext cx="3454400" cy="43180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11" name="Text 9"/>
          <p:cNvSpPr/>
          <p:nvPr>
            <p:custDataLst>
              <p:tags r:id="rId7"/>
            </p:custDataLst>
          </p:nvPr>
        </p:nvSpPr>
        <p:spPr>
          <a:xfrm>
            <a:off x="4902200" y="1041400"/>
            <a:ext cx="762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4902200" y="1549400"/>
            <a:ext cx="30988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炖味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11"/>
          <p:cNvSpPr/>
          <p:nvPr>
            <p:custDataLst>
              <p:tags r:id="rId9"/>
            </p:custDataLst>
          </p:nvPr>
        </p:nvSpPr>
        <p:spPr>
          <a:xfrm>
            <a:off x="4902200" y="1930400"/>
            <a:ext cx="30988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复合香型骨架</a:t>
            </a:r>
            <a:endParaRPr lang="en-US" sz="1400" dirty="0">
              <a:solidFill>
                <a:srgbClr val="D4A7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12"/>
          <p:cNvSpPr/>
          <p:nvPr>
            <p:custDataLst>
              <p:tags r:id="rId10"/>
            </p:custDataLst>
          </p:nvPr>
        </p:nvSpPr>
        <p:spPr>
          <a:xfrm>
            <a:off x="4902200" y="2311400"/>
            <a:ext cx="3098800" cy="2743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炖煮香料：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姜、葱、香叶、八角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烹入花雕酒：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去腥增香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构建整道菜的复合香型骨架，赋予汤底醇厚底蕴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Shape 13"/>
          <p:cNvSpPr/>
          <p:nvPr>
            <p:custDataLst>
              <p:tags r:id="rId11"/>
            </p:custDataLst>
          </p:nvPr>
        </p:nvSpPr>
        <p:spPr>
          <a:xfrm>
            <a:off x="8636000" y="914400"/>
            <a:ext cx="3454400" cy="4318000"/>
          </a:xfrm>
          <a:prstGeom prst="rect">
            <a:avLst/>
          </a:prstGeom>
          <a:solidFill>
            <a:srgbClr val="1B3A5C"/>
          </a:solidFill>
        </p:spPr>
      </p:sp>
      <p:sp>
        <p:nvSpPr>
          <p:cNvPr id="16" name="Text 14"/>
          <p:cNvSpPr/>
          <p:nvPr>
            <p:custDataLst>
              <p:tags r:id="rId12"/>
            </p:custDataLst>
          </p:nvPr>
        </p:nvSpPr>
        <p:spPr>
          <a:xfrm>
            <a:off x="8813800" y="1041400"/>
            <a:ext cx="762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 15"/>
          <p:cNvSpPr/>
          <p:nvPr>
            <p:custDataLst>
              <p:tags r:id="rId13"/>
            </p:custDataLst>
          </p:nvPr>
        </p:nvSpPr>
        <p:spPr>
          <a:xfrm>
            <a:off x="8813800" y="1549400"/>
            <a:ext cx="30988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6"/>
          <p:cNvSpPr/>
          <p:nvPr>
            <p:custDataLst>
              <p:tags r:id="rId14"/>
            </p:custDataLst>
          </p:nvPr>
        </p:nvSpPr>
        <p:spPr>
          <a:xfrm>
            <a:off x="8813800" y="1930400"/>
            <a:ext cx="30988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独立</a:t>
            </a: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风味注入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 17"/>
          <p:cNvSpPr/>
          <p:nvPr>
            <p:custDataLst>
              <p:tags r:id="rId15"/>
            </p:custDataLst>
          </p:nvPr>
        </p:nvSpPr>
        <p:spPr>
          <a:xfrm>
            <a:off x="8813800" y="2311400"/>
            <a:ext cx="3098800" cy="2743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花胶腌汁：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大地鱼粉、高汤、蚝油、老抽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浸泡20-30min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400" b="1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为花胶注入独立浓郁的海味鲜香，使其风味突出不混杂</a:t>
            </a:r>
            <a:endParaRPr lang="en-US" sz="14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Shape 18"/>
          <p:cNvSpPr/>
          <p:nvPr>
            <p:custDataLst>
              <p:tags r:id="rId16"/>
            </p:custDataLst>
          </p:nvPr>
        </p:nvSpPr>
        <p:spPr>
          <a:xfrm>
            <a:off x="12547600" y="914400"/>
            <a:ext cx="2895600" cy="43180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21" name="Text 19"/>
          <p:cNvSpPr/>
          <p:nvPr>
            <p:custDataLst>
              <p:tags r:id="rId17"/>
            </p:custDataLst>
          </p:nvPr>
        </p:nvSpPr>
        <p:spPr>
          <a:xfrm>
            <a:off x="12725400" y="1041400"/>
            <a:ext cx="762000" cy="4572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 20"/>
          <p:cNvSpPr/>
          <p:nvPr>
            <p:custDataLst>
              <p:tags r:id="rId18"/>
            </p:custDataLst>
          </p:nvPr>
        </p:nvSpPr>
        <p:spPr>
          <a:xfrm>
            <a:off x="12725400" y="1549400"/>
            <a:ext cx="2540000" cy="355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 21"/>
          <p:cNvSpPr/>
          <p:nvPr>
            <p:custDataLst>
              <p:tags r:id="rId19"/>
            </p:custDataLst>
          </p:nvPr>
        </p:nvSpPr>
        <p:spPr>
          <a:xfrm>
            <a:off x="12725400" y="1930400"/>
            <a:ext cx="2540000" cy="25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点睛之笔</a:t>
            </a:r>
            <a:endParaRPr lang="en-US" sz="1400" dirty="0">
              <a:solidFill>
                <a:srgbClr val="FFFFFF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 22"/>
          <p:cNvSpPr/>
          <p:nvPr>
            <p:custDataLst>
              <p:tags r:id="rId20"/>
            </p:custDataLst>
          </p:nvPr>
        </p:nvSpPr>
        <p:spPr>
          <a:xfrm>
            <a:off x="12725400" y="2311400"/>
            <a:ext cx="2540000" cy="2743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70000"/>
              </a:lnSpc>
            </a:pPr>
            <a:r>
              <a:rPr lang="en-US" sz="1300" b="1" dirty="0">
                <a:solidFill>
                  <a:srgbClr val="FFFFFF">
                    <a:alpha val="9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成品淋入鲍鱼汁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en-US" sz="1300" b="1" dirty="0">
                <a:solidFill>
                  <a:srgbClr val="FFFFFF">
                    <a:alpha val="9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作用：</a:t>
            </a:r>
            <a:r>
              <a:rPr lang="en-US" sz="1300" dirty="0">
                <a:solidFill>
                  <a:srgbClr val="FFFFFF">
                    <a:alpha val="9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在装盘瞬间提供浓郁顶层鲜香，强化"鲍鱼"主角存在感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812800" y="5461000"/>
            <a:ext cx="14630400" cy="2540000"/>
          </a:xfrm>
          <a:prstGeom prst="rect">
            <a:avLst/>
          </a:prstGeom>
          <a:solidFill>
            <a:srgbClr val="F0EDE8"/>
          </a:solidFill>
        </p:spPr>
      </p:sp>
      <p:sp>
        <p:nvSpPr>
          <p:cNvPr id="26" name="Text 24"/>
          <p:cNvSpPr/>
          <p:nvPr/>
        </p:nvSpPr>
        <p:spPr>
          <a:xfrm>
            <a:off x="1066800" y="5588000"/>
            <a:ext cx="5080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600" b="1" dirty="0">
                <a:solidFill>
                  <a:srgbClr val="1B3A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分层调味 vs 一次性调味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66800" y="6019800"/>
            <a:ext cx="6858000" cy="1778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B87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四重奏调味（本SOP）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每种食材保持独立风味特征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花胶海味突出、鲍鱼鲜香主导、凤爪软糯吸味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整道菜层次丰富，口感立体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8128000" y="5588000"/>
            <a:ext cx="0" cy="2159000"/>
          </a:xfrm>
          <a:prstGeom prst="straightConnector1">
            <a:avLst/>
          </a:prstGeom>
          <a:noFill/>
          <a:ln w="12700">
            <a:solidFill>
              <a:srgbClr val="8B8C89"/>
            </a:solidFill>
            <a:prstDash val="solid"/>
            <a:headEnd type="none"/>
            <a:tailEnd type="none"/>
          </a:ln>
        </p:spPr>
      </p:sp>
      <p:sp>
        <p:nvSpPr>
          <p:cNvPr id="29" name="Text 27"/>
          <p:cNvSpPr/>
          <p:nvPr/>
        </p:nvSpPr>
        <p:spPr>
          <a:xfrm>
            <a:off x="8382000" y="6019800"/>
            <a:ext cx="6858000" cy="1778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400" b="1" dirty="0">
                <a:solidFill>
                  <a:srgbClr val="5C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一次性调味（常见错误）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所有食材味道雷同模糊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花胶和鲍鱼自身鲜美无法凸显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1400" dirty="0">
                <a:solidFill>
                  <a:srgbClr val="1A1A1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沦为平庸大锅炖，层次单一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风味构建体系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B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09600" cy="9144000"/>
          </a:xfrm>
          <a:prstGeom prst="rect">
            <a:avLst/>
          </a:prstGeom>
          <a:solidFill>
            <a:srgbClr val="B87333"/>
          </a:solidFill>
        </p:spPr>
      </p:sp>
      <p:sp>
        <p:nvSpPr>
          <p:cNvPr id="3" name="Text 1"/>
          <p:cNvSpPr/>
          <p:nvPr/>
        </p:nvSpPr>
        <p:spPr>
          <a:xfrm>
            <a:off x="9144000" y="1524000"/>
            <a:ext cx="6604000" cy="15240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8000" b="1" dirty="0">
                <a:solidFill>
                  <a:srgbClr val="FFFFFF">
                    <a:alpha val="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CHAPTER 02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270000" y="3556000"/>
            <a:ext cx="9525000" cy="660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术 — 操作技法与通用流程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1270000" y="4368800"/>
            <a:ext cx="1270000" cy="0"/>
          </a:xfrm>
          <a:prstGeom prst="straightConnector1">
            <a:avLst/>
          </a:prstGeom>
          <a:noFill/>
          <a:ln w="12700">
            <a:solidFill>
              <a:srgbClr val="B87333"/>
            </a:solidFill>
            <a:prstDash val="solid"/>
            <a:headEnd type="none"/>
            <a:tailEnd type="none"/>
          </a:ln>
        </p:spPr>
      </p:sp>
      <p:sp>
        <p:nvSpPr>
          <p:cNvPr id="6" name="Text 4"/>
          <p:cNvSpPr/>
          <p:nvPr/>
        </p:nvSpPr>
        <p:spPr>
          <a:xfrm>
            <a:off x="1270000" y="4622800"/>
            <a:ext cx="8890000" cy="381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六艺操作参数 × 可复用通用流程 × 常见问题纠偏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 5"/>
          <p:cNvSpPr/>
          <p:nvPr/>
        </p:nvSpPr>
        <p:spPr>
          <a:xfrm>
            <a:off x="13716000" y="8636000"/>
            <a:ext cx="2032000" cy="304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D4A7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第二章 / 共二章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60400"/>
          </a:xfrm>
          <a:prstGeom prst="rect">
            <a:avLst/>
          </a:prstGeom>
          <a:solidFill>
            <a:srgbClr val="0C1B33"/>
          </a:solidFill>
        </p:spPr>
      </p:sp>
      <p:sp>
        <p:nvSpPr>
          <p:cNvPr id="3" name="Text 1"/>
          <p:cNvSpPr/>
          <p:nvPr/>
        </p:nvSpPr>
        <p:spPr>
          <a:xfrm>
            <a:off x="812800" y="127000"/>
            <a:ext cx="13335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六艺操作法：核心技法参数总览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113000" y="127000"/>
            <a:ext cx="762000" cy="4064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300" dirty="0">
                <a:solidFill>
                  <a:srgbClr val="FFFFFF">
                    <a:alpha val="5333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09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0" name="Table 0"/>
          <p:cNvGraphicFramePr>
            <a:graphicFrameLocks noGrp="1"/>
          </p:cNvGraphicFramePr>
          <p:nvPr/>
        </p:nvGraphicFramePr>
        <p:xfrm>
          <a:off x="812800" y="1104900"/>
          <a:ext cx="14630400" cy="7079615"/>
        </p:xfrm>
        <a:graphic>
          <a:graphicData uri="http://schemas.openxmlformats.org/drawingml/2006/table">
            <a:tbl>
              <a:tblPr/>
              <a:tblGrid>
                <a:gridCol w="2633345"/>
                <a:gridCol w="6583680"/>
                <a:gridCol w="5413375"/>
              </a:tblGrid>
              <a:tr h="561975"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操作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术的关键（参数、手法、判断标准）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u="none" dirty="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目的（技术目标）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5C"/>
                    </a:solidFill>
                  </a:tcPr>
                </a:tc>
              </a:tr>
              <a:tr h="10858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花胶泡发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先整块蒸20分钟，再用50℃温水浸泡8-9小时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在不破坏胶质的前提下，使其内外均匀复水，达到软糯Q弹的口感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58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凤爪起虎皮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冷水下锅加白醋焯水；沥干后涂生抽；八九成油温炸至表皮爆起、金黄；再飞水去油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通过物理和化学手段，使凤爪表皮形成海绵状的"虎皮"结构，便于入味并创造独特口感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  <a:tr h="1086485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鲍鱼预处理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用火枪喷烤背部取完整肉；盐腌制8-10分钟使纤维收缩；擦净后用开水浸泡定型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洁净去腥，同时通过盐分的渗透和热水的定型，保证鲍鱼在正式炖煮时不软烂、有嚼劲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712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分时炖煮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凤爪先炖1小时，再加入鲍鱼炖15分钟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控制不同食材的最佳熟化节点，确保凤爪软糯而鲍鱼不失嚼劲，达到层次分明的复合口感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  <a:tr h="1085850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花胶腌制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用大地鱼粉、高汤、蚝油、老抽等调成浓汁，将已软化的花胶浸泡20-30分钟，需完全浸泡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在不经过度加热的前提下，为易熟的花胶注入独立而浓郁的海味鲜香，避免其口感被破坏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6485"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出品组装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在烧热的砂锅中，以凤爪垫底，再整齐铺上鲍鱼、花胶、花菇，淋上鲍鱼汁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u="none" dirty="0">
                          <a:solidFill>
                            <a:srgbClr val="1A1A1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防止粘锅，并通过堆叠造型展示菜品的价值感，顶层淋汁在砂锅热气中激发香气，提升成品的仪式感</a:t>
                      </a:r>
                      <a:endParaRPr lang="en-US" sz="14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B8C8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DE8"/>
                    </a:solidFill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812800" y="8636000"/>
            <a:ext cx="7620000" cy="2540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8B8C8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Source: 「鲍鱼一品煲」SOP · 操作技法参数表</a:t>
            </a:r>
            <a:endParaRPr lang="en-US" sz="1600" dirty="0"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10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00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1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2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3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4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5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6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107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08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09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10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1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2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3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4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5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6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7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8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19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20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1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2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3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4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5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6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27.xml><?xml version="1.0" encoding="utf-8"?>
<p:tagLst xmlns:p="http://schemas.openxmlformats.org/presentationml/2006/main">
  <p:tag name="KSO_WM_DIAGRAM_VIRTUALLY_FRAME" val="{&quot;height&quot;:460,&quot;left&quot;:64,&quot;top&quot;:72,&quot;width&quot;:1152}"/>
</p:tagLst>
</file>

<file path=ppt/tags/tag13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4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5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6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7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8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19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20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1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2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3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4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5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6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27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28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29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30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1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2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3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4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5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6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7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8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39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40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1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2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3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4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5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6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7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8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49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50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1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2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3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4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5.xml><?xml version="1.0" encoding="utf-8"?>
<p:tagLst xmlns:p="http://schemas.openxmlformats.org/presentationml/2006/main">
  <p:tag name="KSO_WM_DIAGRAM_VIRTUALLY_FRAME" val="{&quot;height&quot;:320,&quot;left&quot;:64,&quot;top&quot;:170,&quot;width&quot;:1152}"/>
</p:tagLst>
</file>

<file path=ppt/tags/tag56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57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58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59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.xml><?xml version="1.0" encoding="utf-8"?>
<p:tagLst xmlns:p="http://schemas.openxmlformats.org/presentationml/2006/main">
  <p:tag name="KSO_WM_DIAGRAM_VIRTUALLY_FRAME" val="{&quot;height&quot;:420,&quot;left&quot;:170,&quot;top&quot;:130,&quot;width&quot;:940}"/>
</p:tagLst>
</file>

<file path=ppt/tags/tag60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1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2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3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4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5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6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7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8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69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70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1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2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3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4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5.xml><?xml version="1.0" encoding="utf-8"?>
<p:tagLst xmlns:p="http://schemas.openxmlformats.org/presentationml/2006/main">
  <p:tag name="KSO_WM_DIAGRAM_VIRTUALLY_FRAME" val="{&quot;height&quot;:340,&quot;left&quot;:64,&quot;top&quot;:72,&quot;width&quot;:1152}"/>
</p:tagLst>
</file>

<file path=ppt/tags/tag76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77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78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79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80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1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2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3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4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5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6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7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8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89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9.xml><?xml version="1.0" encoding="utf-8"?>
<p:tagLst xmlns:p="http://schemas.openxmlformats.org/presentationml/2006/main">
  <p:tag name="KSO_WM_DIAGRAM_VIRTUALLY_FRAME" val="{&quot;height&quot;:240,&quot;left&quot;:64,&quot;top&quot;:72,&quot;width&quot;:1152}"/>
</p:tagLst>
</file>

<file path=ppt/tags/tag90.xml><?xml version="1.0" encoding="utf-8"?>
<p:tagLst xmlns:p="http://schemas.openxmlformats.org/presentationml/2006/main">
  <p:tag name="KSO_WM_DIAGRAM_VIRTUALLY_FRAME" val="{&quot;height&quot;:280,&quot;left&quot;:64,&quot;top&quot;:72,&quot;width&quot;:1152}"/>
</p:tagLst>
</file>

<file path=ppt/tags/tag91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2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3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4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5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6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7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8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ags/tag99.xml><?xml version="1.0" encoding="utf-8"?>
<p:tagLst xmlns:p="http://schemas.openxmlformats.org/presentationml/2006/main">
  <p:tag name="KSO_WM_DIAGRAM_VIRTUALLY_FRAME" val="{&quot;height&quot;:296,&quot;left&quot;:64,&quot;top&quot;:72,&quot;width&quot;:1152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5097</Words>
  <Application>WPS 演示</Application>
  <PresentationFormat>On-screen Show (16:9)</PresentationFormat>
  <Paragraphs>559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等线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「鲍鱼一品煲」SOP 的"道"与"术"</dc:title>
  <dc:creator>Kimi</dc:creator>
  <dc:subject>「鲍鱼一品煲」SOP 的"道"与"术"</dc:subject>
  <cp:lastModifiedBy>梁其良</cp:lastModifiedBy>
  <cp:revision>5</cp:revision>
  <dcterms:created xsi:type="dcterms:W3CDTF">2026-05-08T04:54:00Z</dcterms:created>
  <dcterms:modified xsi:type="dcterms:W3CDTF">2026-06-23T20:58:00Z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{"Label":"「鲍鱼一品煲」SOP 的\"道\"与\"术\"","ContentProducer":"001191110108MACG2KBH8F10000","ProduceID":"19e0599e-2b72-858a-8000-000030c67dff","ReservedCode1":"","ContentPropagator":"001191110108MACG2KBH8F20000","PropagateID":"19e0599e-2b72-858a-8000-000030c67dff","ReservedCode2":""}</vt:lpwstr>
  </property>
  <property fmtid="{D5CDD505-2E9C-101B-9397-08002B2CF9AE}" pid="3" name="ICV">
    <vt:lpwstr>D84DF880098F4C418C834808DCD62C5E_12</vt:lpwstr>
  </property>
  <property fmtid="{D5CDD505-2E9C-101B-9397-08002B2CF9AE}" pid="4" name="KSOProductBuildVer">
    <vt:lpwstr>2052-12.1.0.26895</vt:lpwstr>
  </property>
</Properties>
</file>